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65" r:id="rId3"/>
    <p:sldId id="268" r:id="rId4"/>
    <p:sldId id="269" r:id="rId5"/>
    <p:sldId id="271" r:id="rId6"/>
    <p:sldId id="280" r:id="rId7"/>
    <p:sldId id="273" r:id="rId8"/>
    <p:sldId id="281" r:id="rId9"/>
    <p:sldId id="283" r:id="rId10"/>
    <p:sldId id="284" r:id="rId11"/>
    <p:sldId id="285" r:id="rId12"/>
    <p:sldId id="267"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sE9G6uR8KrU/AF2fTgae8awSLK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05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69728"/>
  </p:normalViewPr>
  <p:slideViewPr>
    <p:cSldViewPr snapToGrid="0">
      <p:cViewPr varScale="1">
        <p:scale>
          <a:sx n="87" d="100"/>
          <a:sy n="87" d="100"/>
        </p:scale>
        <p:origin x="2216" y="19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this talk, we will discuss a new approach that generates refinement relations between two hardware designs. I am You Li and this work is conducted in collaboration with </a:t>
            </a:r>
            <a:r>
              <a:rPr lang="en-US" dirty="0" err="1"/>
              <a:t>Guannan</a:t>
            </a:r>
            <a:r>
              <a:rPr lang="en-US" dirty="0"/>
              <a:t> Zhao and advised by professor Hai Zhou.</a:t>
            </a: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3D791DD0-7A5E-0607-7148-B9FC98A9442D}"/>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E23099E3-6824-B6FA-2766-17322D06D5B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execution time of the proposed algorithm is similar to the state-of-the-art non-cycle-accurate sequential equivalence checking algorithms. In other words, it can synthesize a refinement relation with almost no extra cost.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right figure compares the compactness of the generated inductive invariant. The proposed algorithm achieves a 69 percent reduction in size over the baseline algorithm on average.</a:t>
            </a:r>
          </a:p>
        </p:txBody>
      </p:sp>
      <p:sp>
        <p:nvSpPr>
          <p:cNvPr id="107" name="Google Shape;107;p4:notes">
            <a:extLst>
              <a:ext uri="{FF2B5EF4-FFF2-40B4-BE49-F238E27FC236}">
                <a16:creationId xmlns:a16="http://schemas.microsoft.com/office/drawing/2014/main" id="{59FE3984-6EBF-0FE5-7AF7-E6F3B3072F1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6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255EDEC-409A-C2F6-A745-00C4DA20B5BF}"/>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BC2B1073-62EB-30E7-CC56-53B2F9A72A1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 language models are capable of generating RTL designs from design specifications. However, they have a main drawback which is their tendency to hallucinate. They can generate results that contains subtle factual or logic errors.</a:t>
            </a:r>
          </a:p>
          <a:p>
            <a:pPr marL="0" lvl="0" indent="0" algn="l" rtl="0">
              <a:spcBef>
                <a:spcPts val="0"/>
              </a:spcBef>
              <a:spcAft>
                <a:spcPts val="0"/>
              </a:spcAft>
              <a:buNone/>
            </a:pPr>
            <a:r>
              <a:rPr lang="en-US" dirty="0"/>
              <a:t>Simulation tools cannot guarantee to find all such errors.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observe that RTL generation is an iterative process. In every iteration, the LLM either optimize the performance or introduce new features to the design. </a:t>
            </a:r>
          </a:p>
          <a:p>
            <a:pPr marL="0" lvl="0" indent="0" algn="l" rtl="0">
              <a:spcBef>
                <a:spcPts val="0"/>
              </a:spcBef>
              <a:spcAft>
                <a:spcPts val="0"/>
              </a:spcAft>
              <a:buNone/>
            </a:pPr>
            <a:r>
              <a:rPr lang="en-US" dirty="0"/>
              <a:t>As a case study, we test whether refinement relation can facilitate error detection and correction on the RTLLM benchmark suite. Our tool maintain a refinement relation between every two consecutive versions of the design. Given a new version from the LLM, our tool traverses all edges of the relational transition diagram to find potential violations. If a violation is confirmed to be valid, our tool prompts the LLM with the control flow information and register information extracted from the diagram. </a:t>
            </a:r>
          </a:p>
        </p:txBody>
      </p:sp>
      <p:sp>
        <p:nvSpPr>
          <p:cNvPr id="107" name="Google Shape;107;p4:notes">
            <a:extLst>
              <a:ext uri="{FF2B5EF4-FFF2-40B4-BE49-F238E27FC236}">
                <a16:creationId xmlns:a16="http://schemas.microsoft.com/office/drawing/2014/main" id="{D363BF3F-0784-1596-3041-2D1020CAFE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68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32ED6576-0F39-5269-2033-7CC2CDCDED68}"/>
            </a:ext>
          </a:extLst>
        </p:cNvPr>
        <p:cNvGrpSpPr/>
        <p:nvPr/>
      </p:nvGrpSpPr>
      <p:grpSpPr>
        <a:xfrm>
          <a:off x="0" y="0"/>
          <a:ext cx="0" cy="0"/>
          <a:chOff x="0" y="0"/>
          <a:chExt cx="0" cy="0"/>
        </a:xfrm>
      </p:grpSpPr>
      <p:sp>
        <p:nvSpPr>
          <p:cNvPr id="93" name="Google Shape;93;p2:notes">
            <a:extLst>
              <a:ext uri="{FF2B5EF4-FFF2-40B4-BE49-F238E27FC236}">
                <a16:creationId xmlns:a16="http://schemas.microsoft.com/office/drawing/2014/main" id="{8C09C73E-2356-B2A8-6F95-096BA1DC266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That is all for my presentation and thank you for your attention!</a:t>
            </a:r>
            <a:endParaRPr dirty="0"/>
          </a:p>
        </p:txBody>
      </p:sp>
      <p:sp>
        <p:nvSpPr>
          <p:cNvPr id="94" name="Google Shape;94;p2:notes">
            <a:extLst>
              <a:ext uri="{FF2B5EF4-FFF2-40B4-BE49-F238E27FC236}">
                <a16:creationId xmlns:a16="http://schemas.microsoft.com/office/drawing/2014/main" id="{8ED87E6C-AAD2-A998-8CEB-DAF6C09F5F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65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EA5F5FC-E525-21AD-DA07-ECF2EC633BD6}"/>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0BDC2545-96A0-898D-1620-3F850CDD9B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Refinement checking is a formal sequential equivalence checking approach that verifies whether a low-level implementation complies with a high-level specification. In this setting, the two models can be different in timing and their registers can have different functionalities. Examples of refinement checking includes verifying whether an RTL design complies with a high-level behavioral model, or verifying whether a sequentially optimized RTL complies with its previous version.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use the Euclid’s algorithm as a running example. </a:t>
            </a:r>
            <a:r>
              <a:rPr lang="en-US" dirty="0" err="1"/>
              <a:t>gcd_A</a:t>
            </a:r>
            <a:r>
              <a:rPr lang="en-US" dirty="0"/>
              <a:t> is a behavioral model that allocates two subtractors simultaneously so it can compute both x – y and y – x in the same clock cycle. </a:t>
            </a:r>
            <a:r>
              <a:rPr lang="en-US" dirty="0" err="1"/>
              <a:t>gcd_B</a:t>
            </a:r>
            <a:r>
              <a:rPr lang="en-US" dirty="0"/>
              <a:t> is an RTL implementation that allocates only one subtractor to compute x – y. If x is less than y, it needs to swap x and y, and this takes an additional clock cycle. Suppose the initial values of x and y are 5 and 3. It takes </a:t>
            </a:r>
            <a:r>
              <a:rPr lang="en-US" dirty="0" err="1"/>
              <a:t>gcd_A</a:t>
            </a:r>
            <a:r>
              <a:rPr lang="en-US" dirty="0"/>
              <a:t> 3 clock cycles and </a:t>
            </a:r>
            <a:r>
              <a:rPr lang="en-US" dirty="0" err="1"/>
              <a:t>gcd_B</a:t>
            </a:r>
            <a:r>
              <a:rPr lang="en-US" dirty="0"/>
              <a:t> 5 clock cycles to finish the computation. A refinement checker should regard </a:t>
            </a:r>
            <a:r>
              <a:rPr lang="en-US" dirty="0" err="1"/>
              <a:t>gcd_A</a:t>
            </a:r>
            <a:r>
              <a:rPr lang="en-US" dirty="0"/>
              <a:t> and </a:t>
            </a:r>
            <a:r>
              <a:rPr lang="en-US" dirty="0" err="1"/>
              <a:t>gcd_B</a:t>
            </a:r>
            <a:r>
              <a:rPr lang="en-US" dirty="0"/>
              <a:t> as equivalent because they always output the same results for any initial values.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refinement relation is an equivalence relation that specifies how the states</a:t>
            </a:r>
            <a:r>
              <a:rPr lang="zh-CN" altLang="en-US" dirty="0"/>
              <a:t> </a:t>
            </a:r>
            <a:r>
              <a:rPr lang="en-US" altLang="zh-CN" dirty="0"/>
              <a:t>of the implementation and the the states of the specification are associated. </a:t>
            </a:r>
            <a:endParaRPr dirty="0"/>
          </a:p>
        </p:txBody>
      </p:sp>
      <p:sp>
        <p:nvSpPr>
          <p:cNvPr id="107" name="Google Shape;107;p4:notes">
            <a:extLst>
              <a:ext uri="{FF2B5EF4-FFF2-40B4-BE49-F238E27FC236}">
                <a16:creationId xmlns:a16="http://schemas.microsoft.com/office/drawing/2014/main" id="{BBF141B6-0253-1B43-5A9A-873CAA0FA2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591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5EF2F24-21C7-5371-6748-42E3B69BD2A7}"/>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938E4E3D-24A4-D0B6-EAC9-7EE23D61120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refinement relation R is defined on the product state space of the two models. A valid refinement relation should satisfy all the conditions (a) through (c). </a:t>
            </a:r>
          </a:p>
          <a:p>
            <a:pPr marL="0" lvl="0" indent="0" algn="l" rtl="0">
              <a:spcBef>
                <a:spcPts val="0"/>
              </a:spcBef>
              <a:spcAft>
                <a:spcPts val="0"/>
              </a:spcAft>
              <a:buNone/>
            </a:pPr>
            <a:r>
              <a:rPr lang="en-US" dirty="0"/>
              <a:t>The following expression R is a valid refinement relation. It states that either x of A equals x of B and y of A equals y of B, or x of A equals y of B and x of B equals y of A. In other words, either the register values of A and B are the same, or they will become the same after swapping the x and y values of B.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 validate that R is indeed a refinement relation. Condition (b) states that if two states are related by R, one of their successor states must also be related by R. It could be either of the following three cases: both A and B move forward, only A moves forward, and only B moves forward. In the </a:t>
            </a:r>
            <a:r>
              <a:rPr lang="en-US" dirty="0" err="1"/>
              <a:t>gcd</a:t>
            </a:r>
            <a:r>
              <a:rPr lang="en-US" dirty="0"/>
              <a:t> example,  the states (2, 3) and (2, 3) are related by R. After that, we let only B moves forward, and the next pair of states (2, 3) and (3, 2) are still related by 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can also observe that a refinement relation partitions the state space of the two models into disjoint equivalent classes. In this example, the pairs of states with the same color are within the same equivalent class.</a:t>
            </a:r>
            <a:endParaRPr dirty="0"/>
          </a:p>
        </p:txBody>
      </p:sp>
      <p:sp>
        <p:nvSpPr>
          <p:cNvPr id="107" name="Google Shape;107;p4:notes">
            <a:extLst>
              <a:ext uri="{FF2B5EF4-FFF2-40B4-BE49-F238E27FC236}">
                <a16:creationId xmlns:a16="http://schemas.microsoft.com/office/drawing/2014/main" id="{BCF1F51C-A87E-F092-C52E-8E850ACB357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05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DF9CCC2-CFDB-B54B-0BAD-C0F05791B4EF}"/>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33FBE319-17D6-A8EE-52C2-6A11788336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Refinement relation has a wide range of applications in electronic design automation and other related fields.</a:t>
            </a:r>
          </a:p>
          <a:p>
            <a:pPr marL="0" lvl="0" indent="0" algn="l" rtl="0">
              <a:spcBef>
                <a:spcPts val="0"/>
              </a:spcBef>
              <a:spcAft>
                <a:spcPts val="0"/>
              </a:spcAft>
              <a:buNone/>
            </a:pPr>
            <a:r>
              <a:rPr lang="en-US" dirty="0"/>
              <a:t>In regression verification, the verification engineer can maintain a refinement relation between two consecutive versions of the design to ensure that the design transformations are conducted correctly. In root cause analysis, a refinement relation can help to detect errors associated with a particular register or a particular location in the control flow. In design synthesis, a refinement relation are utilized to produce an implementation from a reference model.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high-level to RTL verification, refinement relation is an essential component to bridge the gap between different abstraction levels.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Manually constructing a refinement relation requires both domain knowledge and expertise in formal verification. It is very difficult for a human engineer to write a correct refinement relation for complex designs after significant design transformations. Our objective is to develop an automatic approach that can generate a refinement relation between two models.</a:t>
            </a:r>
            <a:endParaRPr dirty="0"/>
          </a:p>
        </p:txBody>
      </p:sp>
      <p:sp>
        <p:nvSpPr>
          <p:cNvPr id="107" name="Google Shape;107;p4:notes">
            <a:extLst>
              <a:ext uri="{FF2B5EF4-FFF2-40B4-BE49-F238E27FC236}">
                <a16:creationId xmlns:a16="http://schemas.microsoft.com/office/drawing/2014/main" id="{7DA82B58-7EAF-9FF8-8984-B1CC49D152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02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244A065-5CC3-305A-5D62-AAE453FB8BE3}"/>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5B645A76-692F-9736-971C-72F8D5B0DE8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problem of finding a refinement relation can be reduced to a model checking problem. Consider a product machine M which is a parallel composition of models A and B. Let fs be a scheduling function that determines which models between A and B should move forward for every state of the product machine. If there exists an inductive invariant INV and a scheduling function fs for the product machine, then INV itself is a valid refinement relation.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our </a:t>
            </a:r>
            <a:r>
              <a:rPr lang="en-US" dirty="0" err="1"/>
              <a:t>gcd</a:t>
            </a:r>
            <a:r>
              <a:rPr lang="en-US" dirty="0"/>
              <a:t> example, consider the following scheduling function: if x of B is greater than or equal to y of B, then both A and B move forward. Otherwise, only B moves forward. This scheduling function gives rise to an inductive invariant, which is the refinement relation we have seen in the previous slide. We can use an unbounded model checker to find such an inductive invariant.</a:t>
            </a:r>
            <a:endParaRPr dirty="0"/>
          </a:p>
        </p:txBody>
      </p:sp>
      <p:sp>
        <p:nvSpPr>
          <p:cNvPr id="107" name="Google Shape;107;p4:notes">
            <a:extLst>
              <a:ext uri="{FF2B5EF4-FFF2-40B4-BE49-F238E27FC236}">
                <a16:creationId xmlns:a16="http://schemas.microsoft.com/office/drawing/2014/main" id="{0D64F3B6-7553-7414-BB5C-F3B214EEE31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56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AC76305D-688D-BB11-98F2-37F31BFC3118}"/>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105447A5-48E3-E641-5C4F-AE4DBFA32D5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Memory elements, or latches, play an essential role in equivalence checking. The equivalence relation can be expressed as a conditional latch mapping between the two designs. We leverage this prior knowledge to design the abstraction domain for equivalence checking. Each abstract state consists of three fields. The first field is a set of predicates on model A, the second field is a set of predicates on model B, and the last field is a set of one-to-one latch mappings between the two designs.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spurious counterexample can be eliminated by adding new predicates to the first two fields, or adding new equivalent pairs to the last field. In practice, we use interpolation to find new predicates and use syntax-guided abstraction refinement to find new equivalent pairs. Then we choose the most concise field among the three to settle down the refinement. </a:t>
            </a:r>
          </a:p>
          <a:p>
            <a:pPr marL="0" lvl="0" indent="0" algn="l" rtl="0">
              <a:spcBef>
                <a:spcPts val="0"/>
              </a:spcBef>
              <a:spcAft>
                <a:spcPts val="0"/>
              </a:spcAft>
              <a:buNone/>
            </a:pPr>
            <a:endParaRPr dirty="0"/>
          </a:p>
        </p:txBody>
      </p:sp>
      <p:sp>
        <p:nvSpPr>
          <p:cNvPr id="107" name="Google Shape;107;p4:notes">
            <a:extLst>
              <a:ext uri="{FF2B5EF4-FFF2-40B4-BE49-F238E27FC236}">
                <a16:creationId xmlns:a16="http://schemas.microsoft.com/office/drawing/2014/main" id="{6EB7AF68-1DC6-6795-D657-724BDB2B63E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772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E1636AE-F7A8-8880-C2B1-2036DED65760}"/>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27FE693A-614F-2383-2FE1-E03932769A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relational transition diagram can be uniquely determined by a valid scheduling function and a valid relational mapping abstraction domain. The diagram below shows a relational transition diagram for the GCD example. The corresponding scheduling function states that if the variable x of B is greater than or equal to the variable y of B, a synchronized transition should be taken, that both A and B should move forward. Otherwise, a stuttering transition should be taken, that only B should move forward. Every node in the diagram represents an abstract state following the relational mapping abstraction. A solid arrow represents a synchronous transition and a dashed arrow represents a stuttering transition.</a:t>
            </a:r>
          </a:p>
        </p:txBody>
      </p:sp>
      <p:sp>
        <p:nvSpPr>
          <p:cNvPr id="107" name="Google Shape;107;p4:notes">
            <a:extLst>
              <a:ext uri="{FF2B5EF4-FFF2-40B4-BE49-F238E27FC236}">
                <a16:creationId xmlns:a16="http://schemas.microsoft.com/office/drawing/2014/main" id="{F3E9D6DA-055A-EC5C-72AA-3965567857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866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E3CA6CE-486E-1633-458D-E9E19DEE5D1F}"/>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1E896B05-3964-37C2-90A4-2D044ABC09A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we discussed before, if we already know the scheduling function and the abstract domain, the problem of finding a refinement relation is reduced to finding an inductive invariant on the product machine of A and B. So we leverage the IC3 unbounded model checking algorithm to find such an inductive invariant. In this problem, we have three main objectives. First, we need to search for an ideal scheduling function that gives rise to a compact refinement relation. Second, we need to construct an abstraction domain that leads to a comprehensible refinement relation. Finally, we need to synthesize an inductive invariant given the scheduling function and the abstraction domain.</a:t>
            </a:r>
          </a:p>
        </p:txBody>
      </p:sp>
      <p:sp>
        <p:nvSpPr>
          <p:cNvPr id="107" name="Google Shape;107;p4:notes">
            <a:extLst>
              <a:ext uri="{FF2B5EF4-FFF2-40B4-BE49-F238E27FC236}">
                <a16:creationId xmlns:a16="http://schemas.microsoft.com/office/drawing/2014/main" id="{7F9CABA6-9ED5-4500-7745-E5F19FA257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44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572B39E-B836-6D9C-C294-780EFEBD09BD}"/>
            </a:ext>
          </a:extLst>
        </p:cNvPr>
        <p:cNvGrpSpPr/>
        <p:nvPr/>
      </p:nvGrpSpPr>
      <p:grpSpPr>
        <a:xfrm>
          <a:off x="0" y="0"/>
          <a:ext cx="0" cy="0"/>
          <a:chOff x="0" y="0"/>
          <a:chExt cx="0" cy="0"/>
        </a:xfrm>
      </p:grpSpPr>
      <p:sp>
        <p:nvSpPr>
          <p:cNvPr id="106" name="Google Shape;106;p4:notes">
            <a:extLst>
              <a:ext uri="{FF2B5EF4-FFF2-40B4-BE49-F238E27FC236}">
                <a16:creationId xmlns:a16="http://schemas.microsoft.com/office/drawing/2014/main" id="{213AEFB5-3F2D-A54A-375D-BBF9DD9D67D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shows the pseudocode of our algorithm. Here alpha represents the abstraction domain and Fs represents the scheduling constraints. In every iteration of the outer loop, the algorithm resets Fs to no constraints, because a more general scheduling function is likely to produce a more concise refinement relation. In every iteration of the inner loop, the algorithm calls a customized IC3 model checker to see whether there exists a counterexample. If not, it returns the refinement relation which is constructed from the inductive invariant, the scheduling function, and the abstraction domain. Otherwise, it adds new scheduling constraints to eliminate the counterexample. If it is no longer feasible to add a valid scheduling constraint, it will instead exit to the outer loop and refine the abstraction domain. In this way, the algorithm steers the searching process toward a more concise refinement relation, and reduces the overall complexity by applying abstraction refinement only when necessary.</a:t>
            </a:r>
            <a:endParaRPr dirty="0"/>
          </a:p>
        </p:txBody>
      </p:sp>
      <p:sp>
        <p:nvSpPr>
          <p:cNvPr id="107" name="Google Shape;107;p4:notes">
            <a:extLst>
              <a:ext uri="{FF2B5EF4-FFF2-40B4-BE49-F238E27FC236}">
                <a16:creationId xmlns:a16="http://schemas.microsoft.com/office/drawing/2014/main" id="{11AB1B1B-93B9-E74C-8CDD-8DF821D602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899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11" descr="A blue and purple background with orange lines&#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11"/>
          <p:cNvSpPr txBox="1">
            <a:spLocks noGrp="1"/>
          </p:cNvSpPr>
          <p:nvPr>
            <p:ph type="ctrTitle"/>
          </p:nvPr>
        </p:nvSpPr>
        <p:spPr>
          <a:xfrm>
            <a:off x="1524000" y="767634"/>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1524000" y="324730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b="0" i="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11"/>
          <p:cNvPicPr preferRelativeResize="0"/>
          <p:nvPr/>
        </p:nvPicPr>
        <p:blipFill rotWithShape="1">
          <a:blip r:embed="rId3">
            <a:alphaModFix/>
          </a:blip>
          <a:srcRect/>
          <a:stretch/>
        </p:blipFill>
        <p:spPr>
          <a:xfrm>
            <a:off x="146546" y="4903071"/>
            <a:ext cx="4272916" cy="1793570"/>
          </a:xfrm>
          <a:prstGeom prst="rect">
            <a:avLst/>
          </a:prstGeom>
          <a:noFill/>
          <a:ln>
            <a:noFill/>
          </a:ln>
        </p:spPr>
      </p:pic>
      <p:pic>
        <p:nvPicPr>
          <p:cNvPr id="20" name="Google Shape;20;p11" descr="A logo with a black background&#10;&#10;Description automatically generated"/>
          <p:cNvPicPr preferRelativeResize="0"/>
          <p:nvPr/>
        </p:nvPicPr>
        <p:blipFill rotWithShape="1">
          <a:blip r:embed="rId4">
            <a:alphaModFix/>
          </a:blip>
          <a:srcRect/>
          <a:stretch/>
        </p:blipFill>
        <p:spPr>
          <a:xfrm>
            <a:off x="7965896" y="6089190"/>
            <a:ext cx="3886200" cy="5432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1"/>
        <p:cNvGrpSpPr/>
        <p:nvPr/>
      </p:nvGrpSpPr>
      <p:grpSpPr>
        <a:xfrm>
          <a:off x="0" y="0"/>
          <a:ext cx="0" cy="0"/>
          <a:chOff x="0" y="0"/>
          <a:chExt cx="0" cy="0"/>
        </a:xfrm>
      </p:grpSpPr>
      <p:pic>
        <p:nvPicPr>
          <p:cNvPr id="22" name="Google Shape;22;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3" name="Google Shape;23;p12"/>
          <p:cNvSpPr txBox="1">
            <a:spLocks noGrp="1"/>
          </p:cNvSpPr>
          <p:nvPr>
            <p:ph type="title"/>
          </p:nvPr>
        </p:nvSpPr>
        <p:spPr>
          <a:xfrm>
            <a:off x="431158" y="2418654"/>
            <a:ext cx="5866901" cy="232800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12" descr="A logo with a black background&#10;&#10;Description automatically generated"/>
          <p:cNvPicPr preferRelativeResize="0"/>
          <p:nvPr/>
        </p:nvPicPr>
        <p:blipFill rotWithShape="1">
          <a:blip r:embed="rId3">
            <a:alphaModFix/>
          </a:blip>
          <a:srcRect/>
          <a:stretch/>
        </p:blipFill>
        <p:spPr>
          <a:xfrm>
            <a:off x="7965896" y="6089190"/>
            <a:ext cx="3886200" cy="543232"/>
          </a:xfrm>
          <a:prstGeom prst="rect">
            <a:avLst/>
          </a:prstGeom>
          <a:noFill/>
          <a:ln>
            <a:noFill/>
          </a:ln>
        </p:spPr>
      </p:pic>
      <p:pic>
        <p:nvPicPr>
          <p:cNvPr id="25" name="Google Shape;25;p12"/>
          <p:cNvPicPr preferRelativeResize="0"/>
          <p:nvPr/>
        </p:nvPicPr>
        <p:blipFill rotWithShape="1">
          <a:blip r:embed="rId4">
            <a:alphaModFix/>
          </a:blip>
          <a:srcRect/>
          <a:stretch/>
        </p:blipFill>
        <p:spPr>
          <a:xfrm>
            <a:off x="146546" y="4903071"/>
            <a:ext cx="4272916" cy="17935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14" descr="A black and pink rectangle&#10;&#10;Description automatically generated"/>
          <p:cNvPicPr preferRelativeResize="0"/>
          <p:nvPr/>
        </p:nvPicPr>
        <p:blipFill rotWithShape="1">
          <a:blip r:embed="rId2">
            <a:alphaModFix/>
          </a:blip>
          <a:srcRect t="15808"/>
          <a:stretch/>
        </p:blipFill>
        <p:spPr>
          <a:xfrm flipH="1">
            <a:off x="0" y="0"/>
            <a:ext cx="12192000" cy="1825625"/>
          </a:xfrm>
          <a:prstGeom prst="rect">
            <a:avLst/>
          </a:prstGeom>
          <a:noFill/>
          <a:ln>
            <a:noFill/>
          </a:ln>
        </p:spPr>
      </p:pic>
      <p:sp>
        <p:nvSpPr>
          <p:cNvPr id="35" name="Google Shape;35;p14"/>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p14"/>
          <p:cNvSpPr txBox="1">
            <a:spLocks noGrp="1"/>
          </p:cNvSpPr>
          <p:nvPr>
            <p:ph type="title"/>
          </p:nvPr>
        </p:nvSpPr>
        <p:spPr>
          <a:xfrm>
            <a:off x="395221" y="0"/>
            <a:ext cx="1143359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0" name="Google Shape;40;p14"/>
          <p:cNvPicPr preferRelativeResize="0"/>
          <p:nvPr/>
        </p:nvPicPr>
        <p:blipFill rotWithShape="1">
          <a:blip r:embed="rId3">
            <a:alphaModFix/>
          </a:blip>
          <a:srcRect/>
          <a:stretch/>
        </p:blipFill>
        <p:spPr>
          <a:xfrm>
            <a:off x="250826" y="5784981"/>
            <a:ext cx="1074540" cy="107454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8"/>
        <p:cNvGrpSpPr/>
        <p:nvPr/>
      </p:nvGrpSpPr>
      <p:grpSpPr>
        <a:xfrm>
          <a:off x="0" y="0"/>
          <a:ext cx="0" cy="0"/>
          <a:chOff x="0" y="0"/>
          <a:chExt cx="0" cy="0"/>
        </a:xfrm>
      </p:grpSpPr>
      <p:pic>
        <p:nvPicPr>
          <p:cNvPr id="79" name="Google Shape;79;p20" descr="A black and pink rectangle&#10;&#10;Description automatically generated"/>
          <p:cNvPicPr preferRelativeResize="0"/>
          <p:nvPr/>
        </p:nvPicPr>
        <p:blipFill rotWithShape="1">
          <a:blip r:embed="rId2">
            <a:alphaModFix/>
          </a:blip>
          <a:srcRect t="15808"/>
          <a:stretch/>
        </p:blipFill>
        <p:spPr>
          <a:xfrm flipH="1">
            <a:off x="0" y="-1"/>
            <a:ext cx="12192000" cy="1825625"/>
          </a:xfrm>
          <a:prstGeom prst="rect">
            <a:avLst/>
          </a:prstGeom>
          <a:noFill/>
          <a:ln>
            <a:noFill/>
          </a:ln>
        </p:spPr>
      </p:pic>
      <p:sp>
        <p:nvSpPr>
          <p:cNvPr id="80" name="Google Shape;80;p20"/>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0"/>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2" name="Google Shape;82;p20"/>
          <p:cNvPicPr preferRelativeResize="0"/>
          <p:nvPr/>
        </p:nvPicPr>
        <p:blipFill rotWithShape="1">
          <a:blip r:embed="rId3">
            <a:alphaModFix/>
          </a:blip>
          <a:srcRect/>
          <a:stretch/>
        </p:blipFill>
        <p:spPr>
          <a:xfrm>
            <a:off x="250826" y="5784981"/>
            <a:ext cx="1074540" cy="1074540"/>
          </a:xfrm>
          <a:prstGeom prst="rect">
            <a:avLst/>
          </a:prstGeom>
          <a:noFill/>
          <a:ln>
            <a:noFill/>
          </a:ln>
        </p:spPr>
      </p:pic>
      <p:sp>
        <p:nvSpPr>
          <p:cNvPr id="83" name="Google Shape;8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0"/>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0" marR="0" lvl="0" indent="0" algn="ctr" rtl="0">
              <a:spcBef>
                <a:spcPts val="0"/>
              </a:spcBef>
              <a:buNone/>
              <a:defRPr sz="1200" b="1" i="0" u="none" strike="noStrike" cap="none">
                <a:solidFill>
                  <a:schemeClr val="dk1"/>
                </a:solidFill>
                <a:latin typeface="Arial"/>
                <a:ea typeface="Arial"/>
                <a:cs typeface="Arial"/>
                <a:sym typeface="Arial"/>
              </a:defRPr>
            </a:lvl1pPr>
            <a:lvl2pPr marL="0" marR="0" lvl="1" indent="0" algn="ctr" rtl="0">
              <a:spcBef>
                <a:spcPts val="0"/>
              </a:spcBef>
              <a:buNone/>
              <a:defRPr sz="1200" b="1" i="0" u="none" strike="noStrike" cap="none">
                <a:solidFill>
                  <a:schemeClr val="dk1"/>
                </a:solidFill>
                <a:latin typeface="Arial"/>
                <a:ea typeface="Arial"/>
                <a:cs typeface="Arial"/>
                <a:sym typeface="Arial"/>
              </a:defRPr>
            </a:lvl2pPr>
            <a:lvl3pPr marL="0" marR="0" lvl="2" indent="0" algn="ctr" rtl="0">
              <a:spcBef>
                <a:spcPts val="0"/>
              </a:spcBef>
              <a:buNone/>
              <a:defRPr sz="1200" b="1" i="0" u="none" strike="noStrike" cap="none">
                <a:solidFill>
                  <a:schemeClr val="dk1"/>
                </a:solidFill>
                <a:latin typeface="Arial"/>
                <a:ea typeface="Arial"/>
                <a:cs typeface="Arial"/>
                <a:sym typeface="Arial"/>
              </a:defRPr>
            </a:lvl3pPr>
            <a:lvl4pPr marL="0" marR="0" lvl="3" indent="0" algn="ctr" rtl="0">
              <a:spcBef>
                <a:spcPts val="0"/>
              </a:spcBef>
              <a:buNone/>
              <a:defRPr sz="1200" b="1" i="0" u="none" strike="noStrike" cap="none">
                <a:solidFill>
                  <a:schemeClr val="dk1"/>
                </a:solidFill>
                <a:latin typeface="Arial"/>
                <a:ea typeface="Arial"/>
                <a:cs typeface="Arial"/>
                <a:sym typeface="Arial"/>
              </a:defRPr>
            </a:lvl4pPr>
            <a:lvl5pPr marL="0" marR="0" lvl="4" indent="0" algn="ctr" rtl="0">
              <a:spcBef>
                <a:spcPts val="0"/>
              </a:spcBef>
              <a:buNone/>
              <a:defRPr sz="1200" b="1" i="0" u="none" strike="noStrike" cap="none">
                <a:solidFill>
                  <a:schemeClr val="dk1"/>
                </a:solidFill>
                <a:latin typeface="Arial"/>
                <a:ea typeface="Arial"/>
                <a:cs typeface="Arial"/>
                <a:sym typeface="Arial"/>
              </a:defRPr>
            </a:lvl5pPr>
            <a:lvl6pPr marL="0" marR="0" lvl="5" indent="0" algn="ctr" rtl="0">
              <a:spcBef>
                <a:spcPts val="0"/>
              </a:spcBef>
              <a:buNone/>
              <a:defRPr sz="1200" b="1" i="0" u="none" strike="noStrike" cap="none">
                <a:solidFill>
                  <a:schemeClr val="dk1"/>
                </a:solidFill>
                <a:latin typeface="Arial"/>
                <a:ea typeface="Arial"/>
                <a:cs typeface="Arial"/>
                <a:sym typeface="Arial"/>
              </a:defRPr>
            </a:lvl6pPr>
            <a:lvl7pPr marL="0" marR="0" lvl="6" indent="0" algn="ctr" rtl="0">
              <a:spcBef>
                <a:spcPts val="0"/>
              </a:spcBef>
              <a:buNone/>
              <a:defRPr sz="1200" b="1" i="0" u="none" strike="noStrike" cap="none">
                <a:solidFill>
                  <a:schemeClr val="dk1"/>
                </a:solidFill>
                <a:latin typeface="Arial"/>
                <a:ea typeface="Arial"/>
                <a:cs typeface="Arial"/>
                <a:sym typeface="Arial"/>
              </a:defRPr>
            </a:lvl7pPr>
            <a:lvl8pPr marL="0" marR="0" lvl="7" indent="0" algn="ctr" rtl="0">
              <a:spcBef>
                <a:spcPts val="0"/>
              </a:spcBef>
              <a:buNone/>
              <a:defRPr sz="1200" b="1" i="0" u="none" strike="noStrike" cap="none">
                <a:solidFill>
                  <a:schemeClr val="dk1"/>
                </a:solidFill>
                <a:latin typeface="Arial"/>
                <a:ea typeface="Arial"/>
                <a:cs typeface="Arial"/>
                <a:sym typeface="Arial"/>
              </a:defRPr>
            </a:lvl8pPr>
            <a:lvl9pPr marL="0" marR="0" lvl="8" indent="0" algn="ctr" rtl="0">
              <a:spcBef>
                <a:spcPts val="0"/>
              </a:spcBef>
              <a:buNone/>
              <a:defRPr sz="12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040524" y="315689"/>
            <a:ext cx="10110952"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Arial"/>
              <a:buNone/>
            </a:pPr>
            <a:r>
              <a:rPr lang="en-US" sz="4400" dirty="0"/>
              <a:t>RE3: Finding Refinement Relations with Relational Mapping Abstraction</a:t>
            </a:r>
            <a:endParaRPr sz="4400" dirty="0"/>
          </a:p>
        </p:txBody>
      </p:sp>
      <p:sp>
        <p:nvSpPr>
          <p:cNvPr id="91" name="Google Shape;91;p1"/>
          <p:cNvSpPr txBox="1">
            <a:spLocks noGrp="1"/>
          </p:cNvSpPr>
          <p:nvPr>
            <p:ph type="subTitle" idx="1"/>
          </p:nvPr>
        </p:nvSpPr>
        <p:spPr>
          <a:xfrm>
            <a:off x="1524000" y="3247309"/>
            <a:ext cx="9144000" cy="546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dirty="0"/>
              <a:t>Northwestern University, USA</a:t>
            </a:r>
            <a:endParaRPr dirty="0"/>
          </a:p>
        </p:txBody>
      </p:sp>
      <p:sp>
        <p:nvSpPr>
          <p:cNvPr id="2" name="Google Shape;91;p1">
            <a:extLst>
              <a:ext uri="{FF2B5EF4-FFF2-40B4-BE49-F238E27FC236}">
                <a16:creationId xmlns:a16="http://schemas.microsoft.com/office/drawing/2014/main" id="{B1E0FCF9-8BC2-3808-6FA0-1344A71EF5FB}"/>
              </a:ext>
            </a:extLst>
          </p:cNvPr>
          <p:cNvSpPr txBox="1">
            <a:spLocks/>
          </p:cNvSpPr>
          <p:nvPr/>
        </p:nvSpPr>
        <p:spPr>
          <a:xfrm>
            <a:off x="1524000" y="3935736"/>
            <a:ext cx="9144000" cy="54692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pPr>
            <a:r>
              <a:rPr lang="en-US" b="1" dirty="0"/>
              <a:t>You Li</a:t>
            </a:r>
            <a:r>
              <a:rPr lang="en-US" dirty="0"/>
              <a:t>*, </a:t>
            </a:r>
            <a:r>
              <a:rPr lang="en-US" dirty="0" err="1"/>
              <a:t>Guannan</a:t>
            </a:r>
            <a:r>
              <a:rPr lang="en-US" dirty="0"/>
              <a:t> Zhao*, Yunqi He, and Hai Zhou</a:t>
            </a:r>
          </a:p>
        </p:txBody>
      </p:sp>
      <p:sp>
        <p:nvSpPr>
          <p:cNvPr id="3" name="Google Shape;91;p1">
            <a:extLst>
              <a:ext uri="{FF2B5EF4-FFF2-40B4-BE49-F238E27FC236}">
                <a16:creationId xmlns:a16="http://schemas.microsoft.com/office/drawing/2014/main" id="{BC2F5B49-A2D4-E2D4-1807-0CD7A7495FF0}"/>
              </a:ext>
            </a:extLst>
          </p:cNvPr>
          <p:cNvSpPr txBox="1">
            <a:spLocks/>
          </p:cNvSpPr>
          <p:nvPr/>
        </p:nvSpPr>
        <p:spPr>
          <a:xfrm>
            <a:off x="0" y="6542311"/>
            <a:ext cx="2173014" cy="328727"/>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spcBef>
                <a:spcPts val="0"/>
              </a:spcBef>
            </a:pPr>
            <a:r>
              <a:rPr lang="en-US" sz="1800" dirty="0">
                <a:solidFill>
                  <a:srgbClr val="480507"/>
                </a:solidFill>
              </a:rPr>
              <a:t>*Equal Contribution</a:t>
            </a:r>
          </a:p>
        </p:txBody>
      </p:sp>
      <p:pic>
        <p:nvPicPr>
          <p:cNvPr id="4" name="Google Shape;157;p26">
            <a:extLst>
              <a:ext uri="{FF2B5EF4-FFF2-40B4-BE49-F238E27FC236}">
                <a16:creationId xmlns:a16="http://schemas.microsoft.com/office/drawing/2014/main" id="{A76BFB35-019F-30DD-03D2-C47C76768D99}"/>
              </a:ext>
            </a:extLst>
          </p:cNvPr>
          <p:cNvPicPr preferRelativeResize="0">
            <a:picLocks noChangeAspect="1"/>
          </p:cNvPicPr>
          <p:nvPr/>
        </p:nvPicPr>
        <p:blipFill>
          <a:blip r:embed="rId3">
            <a:alphaModFix/>
          </a:blip>
          <a:stretch>
            <a:fillRect/>
          </a:stretch>
        </p:blipFill>
        <p:spPr>
          <a:xfrm>
            <a:off x="11037778" y="155633"/>
            <a:ext cx="949033" cy="9479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F9786C8-0050-AF09-5EDB-EC08C73055C7}"/>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71CCD994-71E3-3B72-30DF-B149FEAA3A58}"/>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r>
              <a:rPr lang="en-US" b="1" dirty="0"/>
              <a:t>Experimental Results</a:t>
            </a:r>
          </a:p>
        </p:txBody>
      </p:sp>
      <p:sp>
        <p:nvSpPr>
          <p:cNvPr id="110" name="Google Shape;110;p4">
            <a:extLst>
              <a:ext uri="{FF2B5EF4-FFF2-40B4-BE49-F238E27FC236}">
                <a16:creationId xmlns:a16="http://schemas.microsoft.com/office/drawing/2014/main" id="{D00053A5-45E3-6340-9FBD-94F2852FAFF4}"/>
              </a:ext>
            </a:extLst>
          </p:cNvPr>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p>
            <a:pPr>
              <a:buFont typeface="Arial" panose="020B0604020202020204" pitchFamily="34" charset="0"/>
              <a:buChar char="•"/>
            </a:pPr>
            <a:r>
              <a:rPr lang="en-US" dirty="0"/>
              <a:t>The execution time of the proposed algorithm is similar to baseline equivalence checking algorithms.</a:t>
            </a:r>
          </a:p>
          <a:p>
            <a:pPr lvl="1">
              <a:buFont typeface="Arial" panose="020B0604020202020204" pitchFamily="34" charset="0"/>
              <a:buChar char="•"/>
            </a:pPr>
            <a:r>
              <a:rPr lang="en-US" dirty="0"/>
              <a:t>In other words, the capability of synthesizing concise refinement relations is “free”.</a:t>
            </a:r>
          </a:p>
          <a:p>
            <a:pPr>
              <a:buFont typeface="Arial" panose="020B0604020202020204" pitchFamily="34" charset="0"/>
              <a:buChar char="•"/>
            </a:pPr>
            <a:r>
              <a:rPr lang="en-US" dirty="0"/>
              <a:t>Achieves 69% reduction on the size of inductive invariant.</a:t>
            </a:r>
          </a:p>
        </p:txBody>
      </p:sp>
      <p:sp>
        <p:nvSpPr>
          <p:cNvPr id="111" name="Google Shape;111;p4">
            <a:extLst>
              <a:ext uri="{FF2B5EF4-FFF2-40B4-BE49-F238E27FC236}">
                <a16:creationId xmlns:a16="http://schemas.microsoft.com/office/drawing/2014/main" id="{645F2D63-76FA-AE10-CB21-C39554A87BE3}"/>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pic>
        <p:nvPicPr>
          <p:cNvPr id="3" name="Picture 2">
            <a:extLst>
              <a:ext uri="{FF2B5EF4-FFF2-40B4-BE49-F238E27FC236}">
                <a16:creationId xmlns:a16="http://schemas.microsoft.com/office/drawing/2014/main" id="{1C8E877E-E686-DEC2-22E1-C61784AB28B3}"/>
              </a:ext>
            </a:extLst>
          </p:cNvPr>
          <p:cNvPicPr>
            <a:picLocks noChangeAspect="1"/>
          </p:cNvPicPr>
          <p:nvPr/>
        </p:nvPicPr>
        <p:blipFill>
          <a:blip r:embed="rId3"/>
          <a:stretch>
            <a:fillRect/>
          </a:stretch>
        </p:blipFill>
        <p:spPr>
          <a:xfrm>
            <a:off x="1977226" y="4357235"/>
            <a:ext cx="3708400" cy="2146300"/>
          </a:xfrm>
          <a:prstGeom prst="rect">
            <a:avLst/>
          </a:prstGeom>
        </p:spPr>
      </p:pic>
      <p:pic>
        <p:nvPicPr>
          <p:cNvPr id="4" name="Picture 3">
            <a:extLst>
              <a:ext uri="{FF2B5EF4-FFF2-40B4-BE49-F238E27FC236}">
                <a16:creationId xmlns:a16="http://schemas.microsoft.com/office/drawing/2014/main" id="{6F2FF63D-30A2-EE00-7D20-F342412BC0DD}"/>
              </a:ext>
            </a:extLst>
          </p:cNvPr>
          <p:cNvPicPr>
            <a:picLocks noChangeAspect="1"/>
          </p:cNvPicPr>
          <p:nvPr/>
        </p:nvPicPr>
        <p:blipFill>
          <a:blip r:embed="rId4"/>
          <a:stretch>
            <a:fillRect/>
          </a:stretch>
        </p:blipFill>
        <p:spPr>
          <a:xfrm>
            <a:off x="6506358" y="4496935"/>
            <a:ext cx="3903997" cy="2006600"/>
          </a:xfrm>
          <a:prstGeom prst="rect">
            <a:avLst/>
          </a:prstGeom>
        </p:spPr>
      </p:pic>
    </p:spTree>
    <p:extLst>
      <p:ext uri="{BB962C8B-B14F-4D97-AF65-F5344CB8AC3E}">
        <p14:creationId xmlns:p14="http://schemas.microsoft.com/office/powerpoint/2010/main" val="207964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33A7022-96FF-0E6B-6192-CFBC92112E9A}"/>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24789BE5-0E27-5F51-2A1A-ADA49642AFB3}"/>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r>
              <a:rPr lang="en-US" b="1" dirty="0"/>
              <a:t>Error Detection and Correction</a:t>
            </a:r>
          </a:p>
        </p:txBody>
      </p:sp>
      <p:sp>
        <p:nvSpPr>
          <p:cNvPr id="110" name="Google Shape;110;p4">
            <a:extLst>
              <a:ext uri="{FF2B5EF4-FFF2-40B4-BE49-F238E27FC236}">
                <a16:creationId xmlns:a16="http://schemas.microsoft.com/office/drawing/2014/main" id="{91A2A341-5FDC-F55E-554C-E04F22F97BD0}"/>
              </a:ext>
            </a:extLst>
          </p:cNvPr>
          <p:cNvSpPr txBox="1">
            <a:spLocks noGrp="1"/>
          </p:cNvSpPr>
          <p:nvPr>
            <p:ph type="body" idx="1"/>
          </p:nvPr>
        </p:nvSpPr>
        <p:spPr>
          <a:xfrm>
            <a:off x="463462" y="2104373"/>
            <a:ext cx="11728537" cy="3544865"/>
          </a:xfrm>
          <a:prstGeom prst="rect">
            <a:avLst/>
          </a:prstGeom>
          <a:noFill/>
          <a:ln>
            <a:noFill/>
          </a:ln>
        </p:spPr>
        <p:txBody>
          <a:bodyPr spcFirstLastPara="1" wrap="square" lIns="91425" tIns="45700" rIns="91425" bIns="45700" anchor="t" anchorCtr="0">
            <a:normAutofit/>
          </a:bodyPr>
          <a:lstStyle/>
          <a:p>
            <a:pPr>
              <a:buFont typeface="Arial" panose="020B0604020202020204" pitchFamily="34" charset="0"/>
              <a:buChar char="•"/>
            </a:pPr>
            <a:r>
              <a:rPr lang="en-US" dirty="0"/>
              <a:t>LLM-assisted RTL generation:</a:t>
            </a:r>
          </a:p>
          <a:p>
            <a:pPr lvl="1">
              <a:buFont typeface="Arial" panose="020B0604020202020204" pitchFamily="34" charset="0"/>
              <a:buChar char="•"/>
            </a:pPr>
            <a:r>
              <a:rPr lang="en-US" dirty="0"/>
              <a:t>LLMs are susceptible to hallucination; they can generate results that contain subtle errors</a:t>
            </a:r>
          </a:p>
          <a:p>
            <a:pPr lvl="1">
              <a:buFont typeface="Arial" panose="020B0604020202020204" pitchFamily="34" charset="0"/>
              <a:buChar char="•"/>
            </a:pPr>
            <a:r>
              <a:rPr lang="en-US" dirty="0"/>
              <a:t>Simulation tools cannot detect all errors</a:t>
            </a:r>
          </a:p>
          <a:p>
            <a:pPr lvl="1">
              <a:buFont typeface="Arial" panose="020B0604020202020204" pitchFamily="34" charset="0"/>
              <a:buChar char="•"/>
            </a:pPr>
            <a:r>
              <a:rPr lang="en-US" dirty="0"/>
              <a:t>LLMs cannot easily interpret error traces</a:t>
            </a:r>
          </a:p>
          <a:p>
            <a:pPr>
              <a:buFont typeface="Arial" panose="020B0604020202020204" pitchFamily="34" charset="0"/>
              <a:buChar char="•"/>
            </a:pPr>
            <a:r>
              <a:rPr lang="en-US" dirty="0"/>
              <a:t>RTL generation is an iterative refinement process</a:t>
            </a:r>
          </a:p>
          <a:p>
            <a:pPr lvl="1">
              <a:buFont typeface="Arial" panose="020B0604020202020204" pitchFamily="34" charset="0"/>
              <a:buChar char="•"/>
            </a:pPr>
            <a:r>
              <a:rPr lang="en-US" dirty="0"/>
              <a:t>LLM optimizes the performance or incorporate new features in every iteration</a:t>
            </a:r>
          </a:p>
          <a:p>
            <a:pPr>
              <a:buFont typeface="Arial" panose="020B0604020202020204" pitchFamily="34" charset="0"/>
              <a:buChar char="•"/>
            </a:pPr>
            <a:r>
              <a:rPr lang="en-US" dirty="0"/>
              <a:t>Use refinement relation for error detection and correction on RTLLM benchmarks</a:t>
            </a:r>
          </a:p>
          <a:p>
            <a:pPr lvl="1">
              <a:buFont typeface="Arial" panose="020B0604020202020204" pitchFamily="34" charset="0"/>
              <a:buChar char="•"/>
            </a:pPr>
            <a:r>
              <a:rPr lang="en-US" dirty="0"/>
              <a:t>Maintain a refinement relation between consecutive versions</a:t>
            </a:r>
          </a:p>
          <a:p>
            <a:pPr lvl="1">
              <a:buFont typeface="Arial" panose="020B0604020202020204" pitchFamily="34" charset="0"/>
              <a:buChar char="•"/>
            </a:pPr>
            <a:r>
              <a:rPr lang="en-US" dirty="0"/>
              <a:t>Traverse edges of of the relational transition diagram to find violations</a:t>
            </a:r>
          </a:p>
        </p:txBody>
      </p:sp>
      <p:sp>
        <p:nvSpPr>
          <p:cNvPr id="111" name="Google Shape;111;p4">
            <a:extLst>
              <a:ext uri="{FF2B5EF4-FFF2-40B4-BE49-F238E27FC236}">
                <a16:creationId xmlns:a16="http://schemas.microsoft.com/office/drawing/2014/main" id="{7BBEAC17-C4F4-8306-457F-07B77719E609}"/>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5787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a:extLst>
            <a:ext uri="{FF2B5EF4-FFF2-40B4-BE49-F238E27FC236}">
              <a16:creationId xmlns:a16="http://schemas.microsoft.com/office/drawing/2014/main" id="{A621F0E1-EC0C-0F2A-282B-43B7AD7C9FE5}"/>
            </a:ext>
          </a:extLst>
        </p:cNvPr>
        <p:cNvGrpSpPr/>
        <p:nvPr/>
      </p:nvGrpSpPr>
      <p:grpSpPr>
        <a:xfrm>
          <a:off x="0" y="0"/>
          <a:ext cx="0" cy="0"/>
          <a:chOff x="0" y="0"/>
          <a:chExt cx="0" cy="0"/>
        </a:xfrm>
      </p:grpSpPr>
      <p:sp>
        <p:nvSpPr>
          <p:cNvPr id="96" name="Google Shape;96;p2">
            <a:extLst>
              <a:ext uri="{FF2B5EF4-FFF2-40B4-BE49-F238E27FC236}">
                <a16:creationId xmlns:a16="http://schemas.microsoft.com/office/drawing/2014/main" id="{60459135-968C-AB3D-9A20-7D13C599FF10}"/>
              </a:ext>
            </a:extLst>
          </p:cNvPr>
          <p:cNvSpPr txBox="1">
            <a:spLocks noGrp="1"/>
          </p:cNvSpPr>
          <p:nvPr>
            <p:ph type="title"/>
          </p:nvPr>
        </p:nvSpPr>
        <p:spPr>
          <a:xfrm>
            <a:off x="431158" y="2418654"/>
            <a:ext cx="5866901" cy="232800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Thank you!</a:t>
            </a:r>
            <a:endParaRPr dirty="0"/>
          </a:p>
        </p:txBody>
      </p:sp>
    </p:spTree>
    <p:extLst>
      <p:ext uri="{BB962C8B-B14F-4D97-AF65-F5344CB8AC3E}">
        <p14:creationId xmlns:p14="http://schemas.microsoft.com/office/powerpoint/2010/main" val="1487207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09968A2-A5BB-69FE-4F01-CD85C050376D}"/>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0EDBF424-6F7B-3D1F-5926-687528FE028B}"/>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Refinement Checking</a:t>
            </a:r>
            <a:endParaRPr dirty="0"/>
          </a:p>
        </p:txBody>
      </p:sp>
      <p:sp>
        <p:nvSpPr>
          <p:cNvPr id="110" name="Google Shape;110;p4">
            <a:extLst>
              <a:ext uri="{FF2B5EF4-FFF2-40B4-BE49-F238E27FC236}">
                <a16:creationId xmlns:a16="http://schemas.microsoft.com/office/drawing/2014/main" id="{83FC6873-D24C-F558-CACA-3723FDB47B1A}"/>
              </a:ext>
            </a:extLst>
          </p:cNvPr>
          <p:cNvSpPr txBox="1">
            <a:spLocks noGrp="1"/>
          </p:cNvSpPr>
          <p:nvPr>
            <p:ph type="body" idx="1"/>
          </p:nvPr>
        </p:nvSpPr>
        <p:spPr>
          <a:xfrm>
            <a:off x="463463" y="2104373"/>
            <a:ext cx="11365350" cy="372124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i="1" dirty="0"/>
              <a:t>Refinement checking </a:t>
            </a:r>
            <a:r>
              <a:rPr lang="en-US" dirty="0"/>
              <a:t>is a formal sequential equivalence checking approach.</a:t>
            </a:r>
          </a:p>
          <a:p>
            <a:pPr marL="685800" lvl="1" indent="-228600">
              <a:spcBef>
                <a:spcPts val="0"/>
              </a:spcBef>
              <a:buSzPts val="2400"/>
            </a:pPr>
            <a:r>
              <a:rPr lang="en-US" dirty="0"/>
              <a:t>It verifies whether a low-level implementation complies with a high-level specification.</a:t>
            </a:r>
          </a:p>
          <a:p>
            <a:pPr marL="685800" lvl="1" indent="-228600">
              <a:spcBef>
                <a:spcPts val="0"/>
              </a:spcBef>
              <a:buSzPts val="2400"/>
            </a:pPr>
            <a:r>
              <a:rPr lang="en-US" dirty="0"/>
              <a:t>E.g., behavioral model vs. RTL, RTL vs. derived RTL.</a:t>
            </a:r>
          </a:p>
          <a:p>
            <a:pPr marL="228600" indent="-228600">
              <a:spcBef>
                <a:spcPts val="0"/>
              </a:spcBef>
            </a:pPr>
            <a:endParaRPr lang="en-US" dirty="0"/>
          </a:p>
          <a:p>
            <a:pPr marL="228600" indent="-228600">
              <a:spcBef>
                <a:spcPts val="0"/>
              </a:spcBef>
            </a:pPr>
            <a:endParaRPr lang="en-US" dirty="0"/>
          </a:p>
          <a:p>
            <a:pPr marL="228600" indent="-228600">
              <a:spcBef>
                <a:spcPts val="0"/>
              </a:spcBef>
            </a:pPr>
            <a:endParaRPr lang="en-US" dirty="0"/>
          </a:p>
          <a:p>
            <a:pPr marL="228600" indent="-228600">
              <a:spcBef>
                <a:spcPts val="0"/>
              </a:spcBef>
            </a:pPr>
            <a:endParaRPr lang="en-US" dirty="0"/>
          </a:p>
          <a:p>
            <a:pPr marL="228600" indent="-228600">
              <a:spcBef>
                <a:spcPts val="0"/>
              </a:spcBef>
            </a:pPr>
            <a:endParaRPr lang="en-US" dirty="0"/>
          </a:p>
          <a:p>
            <a:pPr marL="228600" indent="-228600">
              <a:spcBef>
                <a:spcPts val="0"/>
              </a:spcBef>
            </a:pPr>
            <a:endParaRPr lang="en-US" dirty="0"/>
          </a:p>
          <a:p>
            <a:pPr marL="228600" indent="-228600">
              <a:spcBef>
                <a:spcPts val="0"/>
              </a:spcBef>
            </a:pPr>
            <a:r>
              <a:rPr lang="en-US" dirty="0"/>
              <a:t>A </a:t>
            </a:r>
            <a:r>
              <a:rPr lang="en-US" i="1" dirty="0"/>
              <a:t>refinement relation </a:t>
            </a:r>
            <a:r>
              <a:rPr lang="en-US" dirty="0"/>
              <a:t>is an equivalence relation that specifies how the states of the </a:t>
            </a:r>
            <a:r>
              <a:rPr lang="en-US" i="1" dirty="0" err="1"/>
              <a:t>impl</a:t>
            </a:r>
            <a:r>
              <a:rPr lang="en-US" dirty="0"/>
              <a:t> and the states of the </a:t>
            </a:r>
            <a:r>
              <a:rPr lang="en-US" i="1" dirty="0"/>
              <a:t>spec </a:t>
            </a:r>
            <a:r>
              <a:rPr lang="en-US" dirty="0"/>
              <a:t>are related.</a:t>
            </a:r>
            <a:endParaRPr dirty="0"/>
          </a:p>
        </p:txBody>
      </p:sp>
      <p:sp>
        <p:nvSpPr>
          <p:cNvPr id="111" name="Google Shape;111;p4">
            <a:extLst>
              <a:ext uri="{FF2B5EF4-FFF2-40B4-BE49-F238E27FC236}">
                <a16:creationId xmlns:a16="http://schemas.microsoft.com/office/drawing/2014/main" id="{18BF8346-E8BD-4790-71B6-55EBE92FA17A}"/>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pic>
        <p:nvPicPr>
          <p:cNvPr id="2" name="Picture 1">
            <a:extLst>
              <a:ext uri="{FF2B5EF4-FFF2-40B4-BE49-F238E27FC236}">
                <a16:creationId xmlns:a16="http://schemas.microsoft.com/office/drawing/2014/main" id="{27160306-F2AC-8B67-0C9A-1C13D0EF9020}"/>
              </a:ext>
            </a:extLst>
          </p:cNvPr>
          <p:cNvPicPr>
            <a:picLocks noChangeAspect="1"/>
          </p:cNvPicPr>
          <p:nvPr/>
        </p:nvPicPr>
        <p:blipFill>
          <a:blip r:embed="rId3"/>
          <a:stretch>
            <a:fillRect/>
          </a:stretch>
        </p:blipFill>
        <p:spPr>
          <a:xfrm>
            <a:off x="5846389" y="3250975"/>
            <a:ext cx="5882148" cy="1428036"/>
          </a:xfrm>
          <a:prstGeom prst="rect">
            <a:avLst/>
          </a:prstGeom>
        </p:spPr>
      </p:pic>
      <p:sp>
        <p:nvSpPr>
          <p:cNvPr id="3" name="Rounded Rectangle 2">
            <a:extLst>
              <a:ext uri="{FF2B5EF4-FFF2-40B4-BE49-F238E27FC236}">
                <a16:creationId xmlns:a16="http://schemas.microsoft.com/office/drawing/2014/main" id="{7D036653-7E03-F234-D7DE-EFED2FEB5737}"/>
              </a:ext>
            </a:extLst>
          </p:cNvPr>
          <p:cNvSpPr/>
          <p:nvPr/>
        </p:nvSpPr>
        <p:spPr>
          <a:xfrm>
            <a:off x="1279517" y="3546146"/>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6" name="Rounded Rectangle 5">
            <a:extLst>
              <a:ext uri="{FF2B5EF4-FFF2-40B4-BE49-F238E27FC236}">
                <a16:creationId xmlns:a16="http://schemas.microsoft.com/office/drawing/2014/main" id="{A050D206-BCB4-7AF6-7E6F-128B6F889AE5}"/>
              </a:ext>
            </a:extLst>
          </p:cNvPr>
          <p:cNvSpPr/>
          <p:nvPr/>
        </p:nvSpPr>
        <p:spPr>
          <a:xfrm>
            <a:off x="2003169" y="3545364"/>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7" name="Rounded Rectangle 6">
            <a:extLst>
              <a:ext uri="{FF2B5EF4-FFF2-40B4-BE49-F238E27FC236}">
                <a16:creationId xmlns:a16="http://schemas.microsoft.com/office/drawing/2014/main" id="{8D4B0CD0-B076-E3D0-516A-8D21F6857A03}"/>
              </a:ext>
            </a:extLst>
          </p:cNvPr>
          <p:cNvSpPr/>
          <p:nvPr/>
        </p:nvSpPr>
        <p:spPr>
          <a:xfrm>
            <a:off x="2732057" y="3537983"/>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8" name="Rounded Rectangle 7">
            <a:extLst>
              <a:ext uri="{FF2B5EF4-FFF2-40B4-BE49-F238E27FC236}">
                <a16:creationId xmlns:a16="http://schemas.microsoft.com/office/drawing/2014/main" id="{1751FE74-69B5-039B-F5A5-0A5B0308B325}"/>
              </a:ext>
            </a:extLst>
          </p:cNvPr>
          <p:cNvSpPr/>
          <p:nvPr/>
        </p:nvSpPr>
        <p:spPr>
          <a:xfrm>
            <a:off x="3455709" y="3537201"/>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9" name="TextBox 8">
            <a:extLst>
              <a:ext uri="{FF2B5EF4-FFF2-40B4-BE49-F238E27FC236}">
                <a16:creationId xmlns:a16="http://schemas.microsoft.com/office/drawing/2014/main" id="{F87CCE51-DC05-3571-7664-991A73B7BDD4}"/>
              </a:ext>
            </a:extLst>
          </p:cNvPr>
          <p:cNvSpPr txBox="1"/>
          <p:nvPr/>
        </p:nvSpPr>
        <p:spPr>
          <a:xfrm>
            <a:off x="560176" y="3507612"/>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A</a:t>
            </a:r>
            <a:endParaRPr lang="en-US" sz="1800" dirty="0"/>
          </a:p>
        </p:txBody>
      </p:sp>
      <p:sp>
        <p:nvSpPr>
          <p:cNvPr id="10" name="Rounded Rectangle 9">
            <a:extLst>
              <a:ext uri="{FF2B5EF4-FFF2-40B4-BE49-F238E27FC236}">
                <a16:creationId xmlns:a16="http://schemas.microsoft.com/office/drawing/2014/main" id="{9D019AD9-574D-8E53-A4D1-54E36612D6F2}"/>
              </a:ext>
            </a:extLst>
          </p:cNvPr>
          <p:cNvSpPr/>
          <p:nvPr/>
        </p:nvSpPr>
        <p:spPr>
          <a:xfrm>
            <a:off x="1279517" y="4090431"/>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11" name="Rounded Rectangle 10">
            <a:extLst>
              <a:ext uri="{FF2B5EF4-FFF2-40B4-BE49-F238E27FC236}">
                <a16:creationId xmlns:a16="http://schemas.microsoft.com/office/drawing/2014/main" id="{0DFA441E-1E9A-C27C-F2B9-DF17560C5503}"/>
              </a:ext>
            </a:extLst>
          </p:cNvPr>
          <p:cNvSpPr/>
          <p:nvPr/>
        </p:nvSpPr>
        <p:spPr>
          <a:xfrm>
            <a:off x="2003169" y="4089649"/>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12" name="Rounded Rectangle 11">
            <a:extLst>
              <a:ext uri="{FF2B5EF4-FFF2-40B4-BE49-F238E27FC236}">
                <a16:creationId xmlns:a16="http://schemas.microsoft.com/office/drawing/2014/main" id="{AC1E2FC3-BB69-3282-FA0B-C8712651AD99}"/>
              </a:ext>
            </a:extLst>
          </p:cNvPr>
          <p:cNvSpPr/>
          <p:nvPr/>
        </p:nvSpPr>
        <p:spPr>
          <a:xfrm>
            <a:off x="2732057" y="4082268"/>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(3,2)</a:t>
            </a:r>
            <a:endParaRPr lang="en-US" sz="1800" dirty="0"/>
          </a:p>
        </p:txBody>
      </p:sp>
      <p:sp>
        <p:nvSpPr>
          <p:cNvPr id="13" name="Rounded Rectangle 12">
            <a:extLst>
              <a:ext uri="{FF2B5EF4-FFF2-40B4-BE49-F238E27FC236}">
                <a16:creationId xmlns:a16="http://schemas.microsoft.com/office/drawing/2014/main" id="{CEE5E8C5-15A3-9AC4-9AA5-F37C5DE19155}"/>
              </a:ext>
            </a:extLst>
          </p:cNvPr>
          <p:cNvSpPr/>
          <p:nvPr/>
        </p:nvSpPr>
        <p:spPr>
          <a:xfrm>
            <a:off x="3455709" y="4081486"/>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(1,2)</a:t>
            </a:r>
            <a:endParaRPr lang="en-US" sz="1800" dirty="0"/>
          </a:p>
        </p:txBody>
      </p:sp>
      <p:sp>
        <p:nvSpPr>
          <p:cNvPr id="17" name="Rounded Rectangle 16">
            <a:extLst>
              <a:ext uri="{FF2B5EF4-FFF2-40B4-BE49-F238E27FC236}">
                <a16:creationId xmlns:a16="http://schemas.microsoft.com/office/drawing/2014/main" id="{1FA5A5EE-E98E-6844-2F42-F89A2CC47D76}"/>
              </a:ext>
            </a:extLst>
          </p:cNvPr>
          <p:cNvSpPr/>
          <p:nvPr/>
        </p:nvSpPr>
        <p:spPr>
          <a:xfrm>
            <a:off x="4183853" y="4081486"/>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18" name="Rounded Rectangle 17">
            <a:extLst>
              <a:ext uri="{FF2B5EF4-FFF2-40B4-BE49-F238E27FC236}">
                <a16:creationId xmlns:a16="http://schemas.microsoft.com/office/drawing/2014/main" id="{09729A6C-F30E-28BD-F81F-23766F47E713}"/>
              </a:ext>
            </a:extLst>
          </p:cNvPr>
          <p:cNvSpPr/>
          <p:nvPr/>
        </p:nvSpPr>
        <p:spPr>
          <a:xfrm>
            <a:off x="4907505" y="4080704"/>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21" name="TextBox 20">
            <a:extLst>
              <a:ext uri="{FF2B5EF4-FFF2-40B4-BE49-F238E27FC236}">
                <a16:creationId xmlns:a16="http://schemas.microsoft.com/office/drawing/2014/main" id="{208AD209-818B-B7C4-3974-5988A3805432}"/>
              </a:ext>
            </a:extLst>
          </p:cNvPr>
          <p:cNvSpPr txBox="1"/>
          <p:nvPr/>
        </p:nvSpPr>
        <p:spPr>
          <a:xfrm>
            <a:off x="562794" y="4049531"/>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B</a:t>
            </a:r>
            <a:endParaRPr lang="en-US" sz="1800" dirty="0"/>
          </a:p>
        </p:txBody>
      </p:sp>
    </p:spTree>
    <p:extLst>
      <p:ext uri="{BB962C8B-B14F-4D97-AF65-F5344CB8AC3E}">
        <p14:creationId xmlns:p14="http://schemas.microsoft.com/office/powerpoint/2010/main" val="169423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7C18548-36A7-FDD6-5866-8085AA27699A}"/>
            </a:ext>
          </a:extLst>
        </p:cNvPr>
        <p:cNvGrpSpPr/>
        <p:nvPr/>
      </p:nvGrpSpPr>
      <p:grpSpPr>
        <a:xfrm>
          <a:off x="0" y="0"/>
          <a:ext cx="0" cy="0"/>
          <a:chOff x="0" y="0"/>
          <a:chExt cx="0" cy="0"/>
        </a:xfrm>
      </p:grpSpPr>
      <p:sp>
        <p:nvSpPr>
          <p:cNvPr id="44" name="Rounded Rectangle 43">
            <a:extLst>
              <a:ext uri="{FF2B5EF4-FFF2-40B4-BE49-F238E27FC236}">
                <a16:creationId xmlns:a16="http://schemas.microsoft.com/office/drawing/2014/main" id="{91C3F7A1-0287-E26A-DD1D-2F07424369CD}"/>
              </a:ext>
            </a:extLst>
          </p:cNvPr>
          <p:cNvSpPr/>
          <p:nvPr/>
        </p:nvSpPr>
        <p:spPr>
          <a:xfrm>
            <a:off x="3659763" y="6048559"/>
            <a:ext cx="855998" cy="5406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F6724714-B2D8-AEDE-DDEC-1B5B7EDCEEFD}"/>
              </a:ext>
            </a:extLst>
          </p:cNvPr>
          <p:cNvSpPr/>
          <p:nvPr/>
        </p:nvSpPr>
        <p:spPr>
          <a:xfrm>
            <a:off x="3657599" y="5430741"/>
            <a:ext cx="855998" cy="5406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Google Shape;109;p4">
            <a:extLst>
              <a:ext uri="{FF2B5EF4-FFF2-40B4-BE49-F238E27FC236}">
                <a16:creationId xmlns:a16="http://schemas.microsoft.com/office/drawing/2014/main" id="{FEA04AB4-801F-9BD1-CCCA-BAC71ED6681A}"/>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Refinement Relation</a:t>
            </a:r>
            <a:endParaRPr dirty="0"/>
          </a:p>
        </p:txBody>
      </p:sp>
      <p:sp>
        <p:nvSpPr>
          <p:cNvPr id="110" name="Google Shape;110;p4">
            <a:extLst>
              <a:ext uri="{FF2B5EF4-FFF2-40B4-BE49-F238E27FC236}">
                <a16:creationId xmlns:a16="http://schemas.microsoft.com/office/drawing/2014/main" id="{EC4E9B0C-03DE-8D17-5733-AE27A3F01620}"/>
              </a:ext>
            </a:extLst>
          </p:cNvPr>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r>
              <a:rPr lang="en-US" i="1" dirty="0"/>
              <a:t>R</a:t>
            </a:r>
            <a:r>
              <a:rPr lang="en-US" dirty="0"/>
              <a:t> is a valid refinement relation if conditions (a) – (c) hold.</a:t>
            </a:r>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r>
              <a:rPr lang="en-US" dirty="0"/>
              <a:t>A refinement relation partitions the state space of the product machine into disjoint equivalent classes.</a:t>
            </a:r>
          </a:p>
        </p:txBody>
      </p:sp>
      <p:sp>
        <p:nvSpPr>
          <p:cNvPr id="111" name="Google Shape;111;p4">
            <a:extLst>
              <a:ext uri="{FF2B5EF4-FFF2-40B4-BE49-F238E27FC236}">
                <a16:creationId xmlns:a16="http://schemas.microsoft.com/office/drawing/2014/main" id="{1CA9B7EE-3840-F0F6-6C74-4AE746FC77C1}"/>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pic>
        <p:nvPicPr>
          <p:cNvPr id="4" name="Picture 3">
            <a:extLst>
              <a:ext uri="{FF2B5EF4-FFF2-40B4-BE49-F238E27FC236}">
                <a16:creationId xmlns:a16="http://schemas.microsoft.com/office/drawing/2014/main" id="{96C15657-B31E-BD3E-9B17-CF637D6133B4}"/>
              </a:ext>
            </a:extLst>
          </p:cNvPr>
          <p:cNvPicPr>
            <a:picLocks noChangeAspect="1"/>
          </p:cNvPicPr>
          <p:nvPr/>
        </p:nvPicPr>
        <p:blipFill>
          <a:blip r:embed="rId3"/>
          <a:stretch>
            <a:fillRect/>
          </a:stretch>
        </p:blipFill>
        <p:spPr>
          <a:xfrm>
            <a:off x="127529" y="1679721"/>
            <a:ext cx="6820087" cy="1566199"/>
          </a:xfrm>
          <a:prstGeom prst="rect">
            <a:avLst/>
          </a:prstGeom>
        </p:spPr>
      </p:pic>
      <p:sp>
        <p:nvSpPr>
          <p:cNvPr id="5" name="Rounded Rectangle 4">
            <a:extLst>
              <a:ext uri="{FF2B5EF4-FFF2-40B4-BE49-F238E27FC236}">
                <a16:creationId xmlns:a16="http://schemas.microsoft.com/office/drawing/2014/main" id="{8CE4A396-F339-A9C0-8067-248D19BCBB8F}"/>
              </a:ext>
            </a:extLst>
          </p:cNvPr>
          <p:cNvSpPr/>
          <p:nvPr/>
        </p:nvSpPr>
        <p:spPr>
          <a:xfrm>
            <a:off x="3796307" y="5534219"/>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6" name="Rounded Rectangle 5">
            <a:extLst>
              <a:ext uri="{FF2B5EF4-FFF2-40B4-BE49-F238E27FC236}">
                <a16:creationId xmlns:a16="http://schemas.microsoft.com/office/drawing/2014/main" id="{F7E438F7-03D8-A80F-C709-68668A8B97E0}"/>
              </a:ext>
            </a:extLst>
          </p:cNvPr>
          <p:cNvSpPr/>
          <p:nvPr/>
        </p:nvSpPr>
        <p:spPr>
          <a:xfrm>
            <a:off x="4734402" y="5526858"/>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7" name="Rounded Rectangle 6">
            <a:extLst>
              <a:ext uri="{FF2B5EF4-FFF2-40B4-BE49-F238E27FC236}">
                <a16:creationId xmlns:a16="http://schemas.microsoft.com/office/drawing/2014/main" id="{512816EC-D38F-C21A-98E3-5B7BBC3AF95D}"/>
              </a:ext>
            </a:extLst>
          </p:cNvPr>
          <p:cNvSpPr/>
          <p:nvPr/>
        </p:nvSpPr>
        <p:spPr>
          <a:xfrm>
            <a:off x="5671248" y="552887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8" name="Rounded Rectangle 7">
            <a:extLst>
              <a:ext uri="{FF2B5EF4-FFF2-40B4-BE49-F238E27FC236}">
                <a16:creationId xmlns:a16="http://schemas.microsoft.com/office/drawing/2014/main" id="{667ABD69-E919-2D1C-C15B-AC92C92B8E1C}"/>
              </a:ext>
            </a:extLst>
          </p:cNvPr>
          <p:cNvSpPr/>
          <p:nvPr/>
        </p:nvSpPr>
        <p:spPr>
          <a:xfrm>
            <a:off x="6608094" y="5526858"/>
            <a:ext cx="572817" cy="33815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9" name="TextBox 8">
            <a:extLst>
              <a:ext uri="{FF2B5EF4-FFF2-40B4-BE49-F238E27FC236}">
                <a16:creationId xmlns:a16="http://schemas.microsoft.com/office/drawing/2014/main" id="{89ECF839-CD8F-A4B5-3451-9EAC4A12713F}"/>
              </a:ext>
            </a:extLst>
          </p:cNvPr>
          <p:cNvSpPr txBox="1"/>
          <p:nvPr/>
        </p:nvSpPr>
        <p:spPr>
          <a:xfrm>
            <a:off x="2957222" y="5495685"/>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A</a:t>
            </a:r>
            <a:endParaRPr lang="en-US" sz="1800" dirty="0"/>
          </a:p>
        </p:txBody>
      </p:sp>
      <p:sp>
        <p:nvSpPr>
          <p:cNvPr id="10" name="Rounded Rectangle 9">
            <a:extLst>
              <a:ext uri="{FF2B5EF4-FFF2-40B4-BE49-F238E27FC236}">
                <a16:creationId xmlns:a16="http://schemas.microsoft.com/office/drawing/2014/main" id="{7CE87DC8-C419-05EF-6058-63DF47E8344A}"/>
              </a:ext>
            </a:extLst>
          </p:cNvPr>
          <p:cNvSpPr/>
          <p:nvPr/>
        </p:nvSpPr>
        <p:spPr>
          <a:xfrm>
            <a:off x="3796307" y="6143820"/>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11" name="Rounded Rectangle 10">
            <a:extLst>
              <a:ext uri="{FF2B5EF4-FFF2-40B4-BE49-F238E27FC236}">
                <a16:creationId xmlns:a16="http://schemas.microsoft.com/office/drawing/2014/main" id="{2467478F-267F-B153-FB9B-9C78662A9546}"/>
              </a:ext>
            </a:extLst>
          </p:cNvPr>
          <p:cNvSpPr/>
          <p:nvPr/>
        </p:nvSpPr>
        <p:spPr>
          <a:xfrm>
            <a:off x="4734402" y="6136459"/>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12" name="Rounded Rectangle 11">
            <a:extLst>
              <a:ext uri="{FF2B5EF4-FFF2-40B4-BE49-F238E27FC236}">
                <a16:creationId xmlns:a16="http://schemas.microsoft.com/office/drawing/2014/main" id="{8E75F6C3-70F6-3602-0F31-297F32623065}"/>
              </a:ext>
            </a:extLst>
          </p:cNvPr>
          <p:cNvSpPr/>
          <p:nvPr/>
        </p:nvSpPr>
        <p:spPr>
          <a:xfrm>
            <a:off x="5671248" y="6138480"/>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(3,2)</a:t>
            </a:r>
            <a:endParaRPr lang="en-US" sz="1800" dirty="0"/>
          </a:p>
        </p:txBody>
      </p:sp>
      <p:sp>
        <p:nvSpPr>
          <p:cNvPr id="13" name="Rounded Rectangle 12">
            <a:extLst>
              <a:ext uri="{FF2B5EF4-FFF2-40B4-BE49-F238E27FC236}">
                <a16:creationId xmlns:a16="http://schemas.microsoft.com/office/drawing/2014/main" id="{185A5B8F-4F69-C9FA-0A88-2050AC213E8E}"/>
              </a:ext>
            </a:extLst>
          </p:cNvPr>
          <p:cNvSpPr/>
          <p:nvPr/>
        </p:nvSpPr>
        <p:spPr>
          <a:xfrm>
            <a:off x="6608094" y="613645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(1,2)</a:t>
            </a:r>
            <a:endParaRPr lang="en-US" sz="1800" dirty="0"/>
          </a:p>
        </p:txBody>
      </p:sp>
      <p:sp>
        <p:nvSpPr>
          <p:cNvPr id="14" name="Rounded Rectangle 13">
            <a:extLst>
              <a:ext uri="{FF2B5EF4-FFF2-40B4-BE49-F238E27FC236}">
                <a16:creationId xmlns:a16="http://schemas.microsoft.com/office/drawing/2014/main" id="{C241E735-D8EC-587E-7617-6A0E1A39E806}"/>
              </a:ext>
            </a:extLst>
          </p:cNvPr>
          <p:cNvSpPr/>
          <p:nvPr/>
        </p:nvSpPr>
        <p:spPr>
          <a:xfrm>
            <a:off x="7544940" y="613645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15" name="Rounded Rectangle 14">
            <a:extLst>
              <a:ext uri="{FF2B5EF4-FFF2-40B4-BE49-F238E27FC236}">
                <a16:creationId xmlns:a16="http://schemas.microsoft.com/office/drawing/2014/main" id="{0D0988BD-A10C-8C17-0393-282FEEF1A4A2}"/>
              </a:ext>
            </a:extLst>
          </p:cNvPr>
          <p:cNvSpPr/>
          <p:nvPr/>
        </p:nvSpPr>
        <p:spPr>
          <a:xfrm>
            <a:off x="8481786" y="6136459"/>
            <a:ext cx="572817" cy="33815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16" name="TextBox 15">
            <a:extLst>
              <a:ext uri="{FF2B5EF4-FFF2-40B4-BE49-F238E27FC236}">
                <a16:creationId xmlns:a16="http://schemas.microsoft.com/office/drawing/2014/main" id="{195313E1-5400-8575-6B71-A28AAF0D63B6}"/>
              </a:ext>
            </a:extLst>
          </p:cNvPr>
          <p:cNvSpPr txBox="1"/>
          <p:nvPr/>
        </p:nvSpPr>
        <p:spPr>
          <a:xfrm>
            <a:off x="2959840" y="6102920"/>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B</a:t>
            </a:r>
            <a:endParaRPr lang="en-US" sz="1800" dirty="0"/>
          </a:p>
        </p:txBody>
      </p:sp>
      <p:pic>
        <p:nvPicPr>
          <p:cNvPr id="17" name="Picture 16">
            <a:extLst>
              <a:ext uri="{FF2B5EF4-FFF2-40B4-BE49-F238E27FC236}">
                <a16:creationId xmlns:a16="http://schemas.microsoft.com/office/drawing/2014/main" id="{158E63C1-178A-373C-054B-5A7B2BB31B69}"/>
              </a:ext>
            </a:extLst>
          </p:cNvPr>
          <p:cNvPicPr>
            <a:picLocks noChangeAspect="1"/>
          </p:cNvPicPr>
          <p:nvPr/>
        </p:nvPicPr>
        <p:blipFill>
          <a:blip r:embed="rId4"/>
          <a:stretch>
            <a:fillRect/>
          </a:stretch>
        </p:blipFill>
        <p:spPr>
          <a:xfrm>
            <a:off x="3255900" y="3908515"/>
            <a:ext cx="5780476" cy="359376"/>
          </a:xfrm>
          <a:prstGeom prst="rect">
            <a:avLst/>
          </a:prstGeom>
        </p:spPr>
      </p:pic>
      <p:pic>
        <p:nvPicPr>
          <p:cNvPr id="21" name="Picture 20">
            <a:extLst>
              <a:ext uri="{FF2B5EF4-FFF2-40B4-BE49-F238E27FC236}">
                <a16:creationId xmlns:a16="http://schemas.microsoft.com/office/drawing/2014/main" id="{755A6B49-4299-E490-DE8A-C7B55A961081}"/>
              </a:ext>
            </a:extLst>
          </p:cNvPr>
          <p:cNvPicPr>
            <a:picLocks noChangeAspect="1"/>
          </p:cNvPicPr>
          <p:nvPr/>
        </p:nvPicPr>
        <p:blipFill>
          <a:blip r:embed="rId5"/>
          <a:stretch>
            <a:fillRect/>
          </a:stretch>
        </p:blipFill>
        <p:spPr>
          <a:xfrm>
            <a:off x="7040883" y="66477"/>
            <a:ext cx="5062791" cy="1229117"/>
          </a:xfrm>
          <a:prstGeom prst="rect">
            <a:avLst/>
          </a:prstGeom>
        </p:spPr>
      </p:pic>
      <p:cxnSp>
        <p:nvCxnSpPr>
          <p:cNvPr id="23" name="Straight Arrow Connector 22">
            <a:extLst>
              <a:ext uri="{FF2B5EF4-FFF2-40B4-BE49-F238E27FC236}">
                <a16:creationId xmlns:a16="http://schemas.microsoft.com/office/drawing/2014/main" id="{0BDD2E61-7007-59B3-0C20-AFFDDBACFDF5}"/>
              </a:ext>
            </a:extLst>
          </p:cNvPr>
          <p:cNvCxnSpPr>
            <a:stCxn id="6" idx="2"/>
            <a:endCxn id="11" idx="0"/>
          </p:cNvCxnSpPr>
          <p:nvPr/>
        </p:nvCxnSpPr>
        <p:spPr>
          <a:xfrm>
            <a:off x="5020811" y="5865017"/>
            <a:ext cx="0"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B7DEA23-DBC1-D742-5AE1-2E7D4DA0269E}"/>
              </a:ext>
            </a:extLst>
          </p:cNvPr>
          <p:cNvCxnSpPr>
            <a:cxnSpLocks/>
            <a:stCxn id="5" idx="2"/>
            <a:endCxn id="10" idx="0"/>
          </p:cNvCxnSpPr>
          <p:nvPr/>
        </p:nvCxnSpPr>
        <p:spPr>
          <a:xfrm>
            <a:off x="4082716" y="5872378"/>
            <a:ext cx="0"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805A05A4-64CD-40BC-01B4-289D98BA93BC}"/>
              </a:ext>
            </a:extLst>
          </p:cNvPr>
          <p:cNvCxnSpPr>
            <a:cxnSpLocks/>
            <a:stCxn id="6" idx="2"/>
            <a:endCxn id="12" idx="0"/>
          </p:cNvCxnSpPr>
          <p:nvPr/>
        </p:nvCxnSpPr>
        <p:spPr>
          <a:xfrm>
            <a:off x="5020811" y="5865017"/>
            <a:ext cx="936846" cy="2734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E3291267-E56B-C2FC-F235-3E375F5A37DA}"/>
              </a:ext>
            </a:extLst>
          </p:cNvPr>
          <p:cNvCxnSpPr>
            <a:cxnSpLocks/>
            <a:stCxn id="7" idx="2"/>
            <a:endCxn id="13" idx="0"/>
          </p:cNvCxnSpPr>
          <p:nvPr/>
        </p:nvCxnSpPr>
        <p:spPr>
          <a:xfrm>
            <a:off x="5957657" y="5867038"/>
            <a:ext cx="936846" cy="26942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68306FC-407F-866B-8711-4EBA153C7700}"/>
              </a:ext>
            </a:extLst>
          </p:cNvPr>
          <p:cNvCxnSpPr>
            <a:cxnSpLocks/>
            <a:stCxn id="7" idx="2"/>
            <a:endCxn id="14" idx="0"/>
          </p:cNvCxnSpPr>
          <p:nvPr/>
        </p:nvCxnSpPr>
        <p:spPr>
          <a:xfrm>
            <a:off x="5957657" y="5867038"/>
            <a:ext cx="1873692" cy="26942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A65442BB-8F23-BDE5-F3CB-E8ECF818761E}"/>
              </a:ext>
            </a:extLst>
          </p:cNvPr>
          <p:cNvCxnSpPr>
            <a:cxnSpLocks/>
            <a:stCxn id="8" idx="2"/>
            <a:endCxn id="15" idx="0"/>
          </p:cNvCxnSpPr>
          <p:nvPr/>
        </p:nvCxnSpPr>
        <p:spPr>
          <a:xfrm>
            <a:off x="6894503" y="5865017"/>
            <a:ext cx="1873692"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53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0 L 0.07669 0.00139 " pathEditMode="relative" rAng="0" ptsTypes="AA">
                                      <p:cBhvr>
                                        <p:cTn id="6" dur="2000" fill="hold"/>
                                        <p:tgtEl>
                                          <p:spTgt spid="39"/>
                                        </p:tgtEl>
                                        <p:attrNameLst>
                                          <p:attrName>ppt_x</p:attrName>
                                          <p:attrName>ppt_y</p:attrName>
                                        </p:attrNameLst>
                                      </p:cBhvr>
                                      <p:rCtr x="3828" y="69"/>
                                    </p:animMotion>
                                  </p:childTnLst>
                                </p:cTn>
                              </p:par>
                              <p:par>
                                <p:cTn id="7" presetID="0" presetClass="path" presetSubtype="0" accel="50000" decel="50000" fill="hold" grpId="0" nodeType="withEffect">
                                  <p:stCondLst>
                                    <p:cond delay="0"/>
                                  </p:stCondLst>
                                  <p:childTnLst>
                                    <p:animMotion origin="layout" path="M 3.54167E-6 3.7037E-6 L 0.07669 0.00139 " pathEditMode="relative" rAng="0" ptsTypes="AA">
                                      <p:cBhvr>
                                        <p:cTn id="8" dur="2000" fill="hold"/>
                                        <p:tgtEl>
                                          <p:spTgt spid="44"/>
                                        </p:tgtEl>
                                        <p:attrNameLst>
                                          <p:attrName>ppt_x</p:attrName>
                                          <p:attrName>ppt_y</p:attrName>
                                        </p:attrNameLst>
                                      </p:cBhvr>
                                      <p:rCtr x="3828" y="69"/>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7604 0.00185 L 0.15286 0.00185 " pathEditMode="relative" rAng="0" ptsTypes="AA">
                                      <p:cBhvr>
                                        <p:cTn id="12" dur="2000" fill="hold"/>
                                        <p:tgtEl>
                                          <p:spTgt spid="44"/>
                                        </p:tgtEl>
                                        <p:attrNameLst>
                                          <p:attrName>ppt_x</p:attrName>
                                          <p:attrName>ppt_y</p:attrName>
                                        </p:attrNameLst>
                                      </p:cBhvr>
                                      <p:rCtr x="384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825D27E-47A5-09A1-7C2B-F5FEC4F625CF}"/>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5B27190E-E925-2650-23F0-19B85E9AF1D7}"/>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Refinement Relation: Applications</a:t>
            </a:r>
            <a:endParaRPr dirty="0"/>
          </a:p>
        </p:txBody>
      </p:sp>
      <p:sp>
        <p:nvSpPr>
          <p:cNvPr id="110" name="Google Shape;110;p4">
            <a:extLst>
              <a:ext uri="{FF2B5EF4-FFF2-40B4-BE49-F238E27FC236}">
                <a16:creationId xmlns:a16="http://schemas.microsoft.com/office/drawing/2014/main" id="{9FA29564-3513-EB4A-061C-7FBA5F311F6B}"/>
              </a:ext>
            </a:extLst>
          </p:cNvPr>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Refinement relation has various applications in EDA and other fields.</a:t>
            </a:r>
          </a:p>
          <a:p>
            <a:pPr marL="685800" lvl="1" indent="-228600">
              <a:spcBef>
                <a:spcPts val="0"/>
              </a:spcBef>
              <a:buSzPts val="2400"/>
            </a:pPr>
            <a:r>
              <a:rPr lang="en-US" dirty="0"/>
              <a:t>Regression verification &amp; Root cause analysis</a:t>
            </a:r>
          </a:p>
          <a:p>
            <a:pPr marL="685800" lvl="1" indent="-228600">
              <a:spcBef>
                <a:spcPts val="0"/>
              </a:spcBef>
              <a:buSzPts val="2400"/>
            </a:pPr>
            <a:r>
              <a:rPr lang="en-US" dirty="0"/>
              <a:t>Design synthesis &amp; Design space exploration</a:t>
            </a:r>
          </a:p>
          <a:p>
            <a:pPr marL="685800" lvl="1" indent="-228600">
              <a:spcBef>
                <a:spcPts val="0"/>
              </a:spcBef>
              <a:buSzPts val="2400"/>
            </a:pPr>
            <a:r>
              <a:rPr lang="en-US" dirty="0"/>
              <a:t>The “refinement mapping” in Instruction-Level Abstraction (ILA)</a:t>
            </a:r>
          </a:p>
          <a:p>
            <a:pPr marL="228600" indent="-228600">
              <a:spcBef>
                <a:spcPts val="0"/>
              </a:spcBef>
            </a:pPr>
            <a:r>
              <a:rPr lang="en-US" dirty="0"/>
              <a:t>Generating refinement relations automatically can save human efforts and avoid errors.</a:t>
            </a:r>
          </a:p>
        </p:txBody>
      </p:sp>
      <p:sp>
        <p:nvSpPr>
          <p:cNvPr id="111" name="Google Shape;111;p4">
            <a:extLst>
              <a:ext uri="{FF2B5EF4-FFF2-40B4-BE49-F238E27FC236}">
                <a16:creationId xmlns:a16="http://schemas.microsoft.com/office/drawing/2014/main" id="{AD9C7B58-8DB3-48AA-C3B3-22CE784922DD}"/>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pic>
        <p:nvPicPr>
          <p:cNvPr id="2" name="Picture 1">
            <a:extLst>
              <a:ext uri="{FF2B5EF4-FFF2-40B4-BE49-F238E27FC236}">
                <a16:creationId xmlns:a16="http://schemas.microsoft.com/office/drawing/2014/main" id="{CA7C15B9-1E8A-9823-E0A1-EBA06DB893D8}"/>
              </a:ext>
            </a:extLst>
          </p:cNvPr>
          <p:cNvPicPr>
            <a:picLocks noChangeAspect="1"/>
          </p:cNvPicPr>
          <p:nvPr/>
        </p:nvPicPr>
        <p:blipFill>
          <a:blip r:embed="rId3"/>
          <a:stretch>
            <a:fillRect/>
          </a:stretch>
        </p:blipFill>
        <p:spPr>
          <a:xfrm>
            <a:off x="3372661" y="3666916"/>
            <a:ext cx="5386390" cy="3054560"/>
          </a:xfrm>
          <a:prstGeom prst="rect">
            <a:avLst/>
          </a:prstGeom>
        </p:spPr>
      </p:pic>
      <p:sp>
        <p:nvSpPr>
          <p:cNvPr id="19" name="Rounded Rectangle 18">
            <a:extLst>
              <a:ext uri="{FF2B5EF4-FFF2-40B4-BE49-F238E27FC236}">
                <a16:creationId xmlns:a16="http://schemas.microsoft.com/office/drawing/2014/main" id="{E0259ACB-5CDE-C10A-B453-0BBD54C6D44A}"/>
              </a:ext>
            </a:extLst>
          </p:cNvPr>
          <p:cNvSpPr/>
          <p:nvPr/>
        </p:nvSpPr>
        <p:spPr>
          <a:xfrm>
            <a:off x="5133703" y="5380706"/>
            <a:ext cx="906027" cy="57595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3309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C928462-62BE-BD0A-5DE9-3EDA48EA44F7}"/>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77224B57-F592-B8F7-E909-D3FF2E3B0003}"/>
              </a:ext>
            </a:extLst>
          </p:cNvPr>
          <p:cNvSpPr txBox="1">
            <a:spLocks noGrp="1"/>
          </p:cNvSpPr>
          <p:nvPr>
            <p:ph type="title"/>
          </p:nvPr>
        </p:nvSpPr>
        <p:spPr>
          <a:xfrm>
            <a:off x="463462" y="18255"/>
            <a:ext cx="117285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Equivalence Checking as Self-composition</a:t>
            </a:r>
            <a:endParaRPr dirty="0"/>
          </a:p>
        </p:txBody>
      </p:sp>
      <p:sp>
        <p:nvSpPr>
          <p:cNvPr id="110" name="Google Shape;110;p4">
            <a:extLst>
              <a:ext uri="{FF2B5EF4-FFF2-40B4-BE49-F238E27FC236}">
                <a16:creationId xmlns:a16="http://schemas.microsoft.com/office/drawing/2014/main" id="{9E635D89-0A28-4BEB-6B17-48F7B2C98191}"/>
              </a:ext>
            </a:extLst>
          </p:cNvPr>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We </a:t>
            </a:r>
            <a:r>
              <a:rPr lang="en-US" dirty="0">
                <a:latin typeface="Arial" panose="020B0604020202020204" pitchFamily="34" charset="0"/>
                <a:cs typeface="Arial" panose="020B0604020202020204" pitchFamily="34" charset="0"/>
              </a:rPr>
              <a:t>reduce the problem of generating refinement relation to </a:t>
            </a:r>
            <a:r>
              <a:rPr lang="en-US" i="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generating a scheduling function </a:t>
            </a:r>
            <a:r>
              <a:rPr lang="en-US" i="1" dirty="0">
                <a:latin typeface="Arial" panose="020B0604020202020204" pitchFamily="34" charset="0"/>
                <a:cs typeface="Arial" panose="020B0604020202020204" pitchFamily="34" charset="0"/>
              </a:rPr>
              <a:t>f</a:t>
            </a:r>
            <a:r>
              <a:rPr lang="en-US"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finding an inductive invariant </a:t>
            </a:r>
            <a:r>
              <a:rPr lang="en-US" i="1" dirty="0">
                <a:latin typeface="Arial" panose="020B0604020202020204" pitchFamily="34" charset="0"/>
                <a:cs typeface="Arial" panose="020B0604020202020204" pitchFamily="34" charset="0"/>
              </a:rPr>
              <a:t>Inv</a:t>
            </a:r>
            <a:r>
              <a:rPr lang="en-US" i="1" baseline="-25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given </a:t>
            </a:r>
            <a:r>
              <a:rPr lang="en-US" i="1" dirty="0">
                <a:latin typeface="Arial" panose="020B0604020202020204" pitchFamily="34" charset="0"/>
                <a:cs typeface="Arial" panose="020B0604020202020204" pitchFamily="34" charset="0"/>
              </a:rPr>
              <a:t>f</a:t>
            </a:r>
            <a:r>
              <a:rPr lang="en-US"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a:t>
            </a:r>
          </a:p>
          <a:p>
            <a:pPr marL="228600" indent="-228600">
              <a:spcBef>
                <a:spcPts val="0"/>
              </a:spcBef>
            </a:pPr>
            <a:r>
              <a:rPr lang="en-US" dirty="0">
                <a:latin typeface="Arial" panose="020B0604020202020204" pitchFamily="34" charset="0"/>
                <a:cs typeface="Arial" panose="020B0604020202020204" pitchFamily="34" charset="0"/>
              </a:rPr>
              <a:t>A product machine </a:t>
            </a:r>
            <a:r>
              <a:rPr lang="en-US" i="1" dirty="0">
                <a:latin typeface="Arial" panose="020B0604020202020204" pitchFamily="34" charset="0"/>
                <a:cs typeface="Arial" panose="020B0604020202020204" pitchFamily="34" charset="0"/>
              </a:rPr>
              <a:t>M</a:t>
            </a:r>
            <a:r>
              <a:rPr lang="en-US" i="1" baseline="-25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a parallel composition of models </a:t>
            </a:r>
            <a:r>
              <a:rPr lang="en-US" i="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p>
          <a:p>
            <a:pPr marL="228600" lvl="0" indent="-228600" algn="l" rtl="0">
              <a:lnSpc>
                <a:spcPct val="90000"/>
              </a:lnSpc>
              <a:spcBef>
                <a:spcPts val="0"/>
              </a:spcBef>
              <a:spcAft>
                <a:spcPts val="0"/>
              </a:spcAft>
              <a:buClr>
                <a:schemeClr val="dk1"/>
              </a:buClr>
              <a:buSzPts val="2400"/>
              <a:buChar char="•"/>
            </a:pPr>
            <a:r>
              <a:rPr lang="en-US" dirty="0">
                <a:latin typeface="Arial" panose="020B0604020202020204" pitchFamily="34" charset="0"/>
                <a:cs typeface="Arial" panose="020B0604020202020204" pitchFamily="34" charset="0"/>
              </a:rPr>
              <a:t>A scheduling function </a:t>
            </a:r>
            <a:r>
              <a:rPr lang="en-US" i="1" dirty="0">
                <a:latin typeface="Arial" panose="020B0604020202020204" pitchFamily="34" charset="0"/>
                <a:cs typeface="Arial" panose="020B0604020202020204" pitchFamily="34" charset="0"/>
              </a:rPr>
              <a:t>f</a:t>
            </a:r>
            <a:r>
              <a:rPr lang="en-US" i="1" baseline="-25000" dirty="0">
                <a:latin typeface="Arial" panose="020B0604020202020204" pitchFamily="34" charset="0"/>
                <a:cs typeface="Arial" panose="020B0604020202020204" pitchFamily="34" charset="0"/>
              </a:rPr>
              <a:t>s</a:t>
            </a:r>
            <a:r>
              <a:rPr lang="en-US" dirty="0">
                <a:latin typeface="Arial" panose="020B0604020202020204" pitchFamily="34" charset="0"/>
                <a:cs typeface="Arial" panose="020B0604020202020204" pitchFamily="34" charset="0"/>
              </a:rPr>
              <a:t> maps every pair of states </a:t>
            </a:r>
            <a:r>
              <a:rPr lang="en-US" i="1" dirty="0">
                <a:latin typeface="Arial" panose="020B0604020202020204" pitchFamily="34" charset="0"/>
                <a:cs typeface="Arial" panose="020B0604020202020204" pitchFamily="34" charset="0"/>
              </a:rPr>
              <a:t>(</a:t>
            </a:r>
            <a:r>
              <a:rPr lang="en-US" i="1" dirty="0" err="1">
                <a:latin typeface="Arial" panose="020B0604020202020204" pitchFamily="34" charset="0"/>
                <a:cs typeface="Arial" panose="020B0604020202020204" pitchFamily="34" charset="0"/>
              </a:rPr>
              <a:t>s</a:t>
            </a:r>
            <a:r>
              <a:rPr lang="en-US" i="1" baseline="-25000" dirty="0" err="1">
                <a:latin typeface="Arial" panose="020B0604020202020204" pitchFamily="34" charset="0"/>
                <a:cs typeface="Arial" panose="020B0604020202020204" pitchFamily="34" charset="0"/>
              </a:rPr>
              <a:t>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a:t>
            </a:r>
            <a:r>
              <a:rPr lang="en-US" i="1" baseline="-25000" dirty="0" err="1">
                <a:latin typeface="Arial" panose="020B0604020202020204" pitchFamily="34" charset="0"/>
                <a:cs typeface="Arial" panose="020B0604020202020204" pitchFamily="34" charset="0"/>
              </a:rPr>
              <a:t>B</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 </a:t>
            </a:r>
            <a:r>
              <a:rPr lang="en-US" i="1" dirty="0">
                <a:latin typeface="Arial" panose="020B0604020202020204" pitchFamily="34" charset="0"/>
                <a:cs typeface="Arial" panose="020B0604020202020204" pitchFamily="34" charset="0"/>
              </a:rPr>
              <a:t>{A, B, A </a:t>
            </a: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B}</a:t>
            </a:r>
            <a:r>
              <a:rPr lang="en-US" dirty="0">
                <a:latin typeface="Arial" panose="020B0604020202020204" pitchFamily="34" charset="0"/>
                <a:cs typeface="Arial" panose="020B0604020202020204" pitchFamily="34" charset="0"/>
              </a:rPr>
              <a:t>.</a:t>
            </a:r>
          </a:p>
          <a:p>
            <a:pPr marL="228600" lvl="0" indent="-228600" algn="l" rtl="0">
              <a:lnSpc>
                <a:spcPct val="90000"/>
              </a:lnSpc>
              <a:spcBef>
                <a:spcPts val="0"/>
              </a:spcBef>
              <a:spcAft>
                <a:spcPts val="0"/>
              </a:spcAft>
              <a:buClr>
                <a:schemeClr val="dk1"/>
              </a:buClr>
              <a:buSzPts val="2400"/>
              <a:buChar char="•"/>
            </a:pPr>
            <a:r>
              <a:rPr lang="en-US" dirty="0">
                <a:latin typeface="Arial" panose="020B0604020202020204" pitchFamily="34" charset="0"/>
                <a:cs typeface="Arial" panose="020B0604020202020204" pitchFamily="34" charset="0"/>
              </a:rPr>
              <a:t>If</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there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exists an inductive invariant </a:t>
            </a:r>
            <a:r>
              <a:rPr lang="en-US" i="1" dirty="0">
                <a:latin typeface="Arial" panose="020B0604020202020204" pitchFamily="34" charset="0"/>
                <a:cs typeface="Arial" panose="020B0604020202020204" pitchFamily="34" charset="0"/>
              </a:rPr>
              <a:t>Inv</a:t>
            </a:r>
            <a:r>
              <a:rPr lang="en-US" i="1" baseline="-25000" dirty="0">
                <a:latin typeface="Arial" panose="020B0604020202020204" pitchFamily="34" charset="0"/>
                <a:cs typeface="Arial" panose="020B0604020202020204" pitchFamily="34" charset="0"/>
              </a:rPr>
              <a:t>×</a:t>
            </a:r>
            <a:r>
              <a:rPr lang="en-US" altLang="zh-CN" dirty="0">
                <a:latin typeface="Arial" panose="020B0604020202020204" pitchFamily="34" charset="0"/>
                <a:cs typeface="Arial" panose="020B0604020202020204" pitchFamily="34" charset="0"/>
              </a:rPr>
              <a:t> such that </a:t>
            </a:r>
          </a:p>
          <a:p>
            <a:pPr marL="228600" lvl="0" indent="-228600" algn="l" rtl="0">
              <a:lnSpc>
                <a:spcPct val="90000"/>
              </a:lnSpc>
              <a:spcBef>
                <a:spcPts val="0"/>
              </a:spcBef>
              <a:spcAft>
                <a:spcPts val="0"/>
              </a:spcAft>
              <a:buClr>
                <a:schemeClr val="dk1"/>
              </a:buClr>
              <a:buSzPts val="2400"/>
              <a:buChar char="•"/>
            </a:pPr>
            <a:endParaRPr lang="en-US" dirty="0">
              <a:latin typeface="Arial" panose="020B0604020202020204" pitchFamily="34" charset="0"/>
              <a:cs typeface="Arial" panose="020B0604020202020204" pitchFamily="34" charset="0"/>
            </a:endParaRPr>
          </a:p>
          <a:p>
            <a:pPr marL="228600" lvl="0" indent="-228600" algn="l" rtl="0">
              <a:lnSpc>
                <a:spcPct val="90000"/>
              </a:lnSpc>
              <a:spcBef>
                <a:spcPts val="0"/>
              </a:spcBef>
              <a:spcAft>
                <a:spcPts val="0"/>
              </a:spcAft>
              <a:buClr>
                <a:schemeClr val="dk1"/>
              </a:buClr>
              <a:buSzPts val="2400"/>
              <a:buChar char="•"/>
            </a:pPr>
            <a:endParaRPr lang="en-US" dirty="0">
              <a:latin typeface="Arial" panose="020B0604020202020204" pitchFamily="34" charset="0"/>
              <a:cs typeface="Arial" panose="020B0604020202020204" pitchFamily="34" charset="0"/>
            </a:endParaRPr>
          </a:p>
          <a:p>
            <a:pPr marL="0" lvl="0" indent="0" algn="l" rtl="0">
              <a:lnSpc>
                <a:spcPct val="90000"/>
              </a:lnSpc>
              <a:spcBef>
                <a:spcPts val="0"/>
              </a:spcBef>
              <a:spcAft>
                <a:spcPts val="0"/>
              </a:spcAft>
              <a:buClr>
                <a:schemeClr val="dk1"/>
              </a:buClr>
              <a:buSzPts val="2400"/>
              <a:buNone/>
            </a:pPr>
            <a:r>
              <a:rPr lang="en-US" dirty="0">
                <a:latin typeface="Arial" panose="020B0604020202020204" pitchFamily="34" charset="0"/>
                <a:cs typeface="Arial" panose="020B0604020202020204" pitchFamily="34" charset="0"/>
              </a:rPr>
              <a:t>   then </a:t>
            </a:r>
            <a:r>
              <a:rPr lang="en-US" i="1" dirty="0">
                <a:latin typeface="Arial" panose="020B0604020202020204" pitchFamily="34" charset="0"/>
                <a:cs typeface="Arial" panose="020B0604020202020204" pitchFamily="34" charset="0"/>
              </a:rPr>
              <a:t>Inv</a:t>
            </a:r>
            <a:r>
              <a:rPr lang="en-US" i="1" baseline="-25000"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is a valid refinement relation </a:t>
            </a:r>
            <a:r>
              <a:rPr lang="en-US" i="1" dirty="0">
                <a:latin typeface="Arial" panose="020B0604020202020204" pitchFamily="34" charset="0"/>
                <a:cs typeface="Arial" panose="020B0604020202020204" pitchFamily="34" charset="0"/>
              </a:rPr>
              <a:t>R</a:t>
            </a:r>
            <a:r>
              <a:rPr lang="en-US" dirty="0">
                <a:latin typeface="Arial" panose="020B0604020202020204" pitchFamily="34" charset="0"/>
                <a:cs typeface="Arial" panose="020B0604020202020204" pitchFamily="34" charset="0"/>
              </a:rPr>
              <a:t>. </a:t>
            </a:r>
          </a:p>
          <a:p>
            <a:pPr marL="228600" lvl="0" indent="-228600" algn="l" rtl="0">
              <a:lnSpc>
                <a:spcPct val="90000"/>
              </a:lnSpc>
              <a:spcBef>
                <a:spcPts val="0"/>
              </a:spcBef>
              <a:spcAft>
                <a:spcPts val="0"/>
              </a:spcAft>
              <a:buClr>
                <a:schemeClr val="dk1"/>
              </a:buClr>
              <a:buSzPts val="2400"/>
              <a:buChar char="•"/>
            </a:pPr>
            <a:endParaRPr lang="en-US" dirty="0"/>
          </a:p>
        </p:txBody>
      </p:sp>
      <p:sp>
        <p:nvSpPr>
          <p:cNvPr id="111" name="Google Shape;111;p4">
            <a:extLst>
              <a:ext uri="{FF2B5EF4-FFF2-40B4-BE49-F238E27FC236}">
                <a16:creationId xmlns:a16="http://schemas.microsoft.com/office/drawing/2014/main" id="{E36A2E34-D9C8-BD0C-EEBD-FB10F7456AC1}"/>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5" name="Picture 4">
            <a:extLst>
              <a:ext uri="{FF2B5EF4-FFF2-40B4-BE49-F238E27FC236}">
                <a16:creationId xmlns:a16="http://schemas.microsoft.com/office/drawing/2014/main" id="{B26079D3-54DE-C682-1978-E9A75B9AEF02}"/>
              </a:ext>
            </a:extLst>
          </p:cNvPr>
          <p:cNvPicPr>
            <a:picLocks noChangeAspect="1"/>
          </p:cNvPicPr>
          <p:nvPr/>
        </p:nvPicPr>
        <p:blipFill>
          <a:blip r:embed="rId3"/>
          <a:srcRect b="70615"/>
          <a:stretch/>
        </p:blipFill>
        <p:spPr>
          <a:xfrm>
            <a:off x="1153600" y="3912172"/>
            <a:ext cx="3748677" cy="325081"/>
          </a:xfrm>
          <a:prstGeom prst="rect">
            <a:avLst/>
          </a:prstGeom>
        </p:spPr>
      </p:pic>
      <p:pic>
        <p:nvPicPr>
          <p:cNvPr id="6" name="Picture 5">
            <a:extLst>
              <a:ext uri="{FF2B5EF4-FFF2-40B4-BE49-F238E27FC236}">
                <a16:creationId xmlns:a16="http://schemas.microsoft.com/office/drawing/2014/main" id="{F169C65D-B55B-8400-AABD-3C780293F8B1}"/>
              </a:ext>
            </a:extLst>
          </p:cNvPr>
          <p:cNvPicPr>
            <a:picLocks noChangeAspect="1"/>
          </p:cNvPicPr>
          <p:nvPr/>
        </p:nvPicPr>
        <p:blipFill>
          <a:blip r:embed="rId3"/>
          <a:srcRect t="29385" b="34836"/>
          <a:stretch/>
        </p:blipFill>
        <p:spPr>
          <a:xfrm>
            <a:off x="3350142" y="3876805"/>
            <a:ext cx="3748677" cy="395819"/>
          </a:xfrm>
          <a:prstGeom prst="rect">
            <a:avLst/>
          </a:prstGeom>
        </p:spPr>
      </p:pic>
      <p:pic>
        <p:nvPicPr>
          <p:cNvPr id="7" name="Picture 6">
            <a:extLst>
              <a:ext uri="{FF2B5EF4-FFF2-40B4-BE49-F238E27FC236}">
                <a16:creationId xmlns:a16="http://schemas.microsoft.com/office/drawing/2014/main" id="{1DBB8F8C-BADD-8799-3F5C-D571009F67B1}"/>
              </a:ext>
            </a:extLst>
          </p:cNvPr>
          <p:cNvPicPr>
            <a:picLocks noChangeAspect="1"/>
          </p:cNvPicPr>
          <p:nvPr/>
        </p:nvPicPr>
        <p:blipFill>
          <a:blip r:embed="rId3"/>
          <a:srcRect t="64220"/>
          <a:stretch/>
        </p:blipFill>
        <p:spPr>
          <a:xfrm>
            <a:off x="7304069" y="3902086"/>
            <a:ext cx="3748677" cy="395819"/>
          </a:xfrm>
          <a:prstGeom prst="rect">
            <a:avLst/>
          </a:prstGeom>
        </p:spPr>
      </p:pic>
      <p:pic>
        <p:nvPicPr>
          <p:cNvPr id="29" name="Picture 28">
            <a:extLst>
              <a:ext uri="{FF2B5EF4-FFF2-40B4-BE49-F238E27FC236}">
                <a16:creationId xmlns:a16="http://schemas.microsoft.com/office/drawing/2014/main" id="{45E25A99-89EE-A6E3-31EC-8EBE8E674B74}"/>
              </a:ext>
            </a:extLst>
          </p:cNvPr>
          <p:cNvPicPr>
            <a:picLocks noChangeAspect="1"/>
          </p:cNvPicPr>
          <p:nvPr/>
        </p:nvPicPr>
        <p:blipFill>
          <a:blip r:embed="rId4"/>
          <a:stretch>
            <a:fillRect/>
          </a:stretch>
        </p:blipFill>
        <p:spPr>
          <a:xfrm>
            <a:off x="5816607" y="4903327"/>
            <a:ext cx="6012206" cy="373783"/>
          </a:xfrm>
          <a:prstGeom prst="rect">
            <a:avLst/>
          </a:prstGeom>
        </p:spPr>
      </p:pic>
      <p:sp>
        <p:nvSpPr>
          <p:cNvPr id="31" name="Rounded Rectangle 30">
            <a:extLst>
              <a:ext uri="{FF2B5EF4-FFF2-40B4-BE49-F238E27FC236}">
                <a16:creationId xmlns:a16="http://schemas.microsoft.com/office/drawing/2014/main" id="{8944868D-DC86-270C-E70E-24088DF85666}"/>
              </a:ext>
            </a:extLst>
          </p:cNvPr>
          <p:cNvSpPr/>
          <p:nvPr/>
        </p:nvSpPr>
        <p:spPr>
          <a:xfrm>
            <a:off x="3659763" y="6048559"/>
            <a:ext cx="855998" cy="5406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95FC8F95-59F9-9486-42BE-47C18DA6C875}"/>
              </a:ext>
            </a:extLst>
          </p:cNvPr>
          <p:cNvSpPr/>
          <p:nvPr/>
        </p:nvSpPr>
        <p:spPr>
          <a:xfrm>
            <a:off x="3657599" y="5430741"/>
            <a:ext cx="855998" cy="5406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4E37E0E4-488D-726E-ACFB-D098F9024ED7}"/>
              </a:ext>
            </a:extLst>
          </p:cNvPr>
          <p:cNvSpPr/>
          <p:nvPr/>
        </p:nvSpPr>
        <p:spPr>
          <a:xfrm>
            <a:off x="3796307" y="5534219"/>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34" name="Rounded Rectangle 33">
            <a:extLst>
              <a:ext uri="{FF2B5EF4-FFF2-40B4-BE49-F238E27FC236}">
                <a16:creationId xmlns:a16="http://schemas.microsoft.com/office/drawing/2014/main" id="{1F6D0E37-7F9A-B53D-CDB5-FE06E9C1188E}"/>
              </a:ext>
            </a:extLst>
          </p:cNvPr>
          <p:cNvSpPr/>
          <p:nvPr/>
        </p:nvSpPr>
        <p:spPr>
          <a:xfrm>
            <a:off x="4734402" y="5526858"/>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35" name="Rounded Rectangle 34">
            <a:extLst>
              <a:ext uri="{FF2B5EF4-FFF2-40B4-BE49-F238E27FC236}">
                <a16:creationId xmlns:a16="http://schemas.microsoft.com/office/drawing/2014/main" id="{EBF03D20-8E37-7BE4-EAD1-CFA81C187F96}"/>
              </a:ext>
            </a:extLst>
          </p:cNvPr>
          <p:cNvSpPr/>
          <p:nvPr/>
        </p:nvSpPr>
        <p:spPr>
          <a:xfrm>
            <a:off x="5671248" y="552887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36" name="Rounded Rectangle 35">
            <a:extLst>
              <a:ext uri="{FF2B5EF4-FFF2-40B4-BE49-F238E27FC236}">
                <a16:creationId xmlns:a16="http://schemas.microsoft.com/office/drawing/2014/main" id="{7C641923-79E1-033F-5A76-37E4AC87E94C}"/>
              </a:ext>
            </a:extLst>
          </p:cNvPr>
          <p:cNvSpPr/>
          <p:nvPr/>
        </p:nvSpPr>
        <p:spPr>
          <a:xfrm>
            <a:off x="6608094" y="5526858"/>
            <a:ext cx="572817" cy="33815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37" name="TextBox 36">
            <a:extLst>
              <a:ext uri="{FF2B5EF4-FFF2-40B4-BE49-F238E27FC236}">
                <a16:creationId xmlns:a16="http://schemas.microsoft.com/office/drawing/2014/main" id="{B0BDF001-6BA6-2B4E-3CFF-746F16F02A7F}"/>
              </a:ext>
            </a:extLst>
          </p:cNvPr>
          <p:cNvSpPr txBox="1"/>
          <p:nvPr/>
        </p:nvSpPr>
        <p:spPr>
          <a:xfrm>
            <a:off x="2957222" y="5495685"/>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A</a:t>
            </a:r>
            <a:endParaRPr lang="en-US" sz="1800" dirty="0"/>
          </a:p>
        </p:txBody>
      </p:sp>
      <p:sp>
        <p:nvSpPr>
          <p:cNvPr id="38" name="Rounded Rectangle 37">
            <a:extLst>
              <a:ext uri="{FF2B5EF4-FFF2-40B4-BE49-F238E27FC236}">
                <a16:creationId xmlns:a16="http://schemas.microsoft.com/office/drawing/2014/main" id="{CB9393B5-BF13-207C-157B-9BA66D98E509}"/>
              </a:ext>
            </a:extLst>
          </p:cNvPr>
          <p:cNvSpPr/>
          <p:nvPr/>
        </p:nvSpPr>
        <p:spPr>
          <a:xfrm>
            <a:off x="3796307" y="6143820"/>
            <a:ext cx="572817" cy="338159"/>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(5,3)</a:t>
            </a:r>
            <a:endParaRPr lang="en-US" sz="1800" dirty="0"/>
          </a:p>
        </p:txBody>
      </p:sp>
      <p:sp>
        <p:nvSpPr>
          <p:cNvPr id="39" name="Rounded Rectangle 38">
            <a:extLst>
              <a:ext uri="{FF2B5EF4-FFF2-40B4-BE49-F238E27FC236}">
                <a16:creationId xmlns:a16="http://schemas.microsoft.com/office/drawing/2014/main" id="{636AA040-C2AC-6D95-F678-161475C99501}"/>
              </a:ext>
            </a:extLst>
          </p:cNvPr>
          <p:cNvSpPr/>
          <p:nvPr/>
        </p:nvSpPr>
        <p:spPr>
          <a:xfrm>
            <a:off x="4734402" y="6136459"/>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(2,3)</a:t>
            </a:r>
            <a:endParaRPr lang="en-US" sz="1800" dirty="0"/>
          </a:p>
        </p:txBody>
      </p:sp>
      <p:sp>
        <p:nvSpPr>
          <p:cNvPr id="40" name="Rounded Rectangle 39">
            <a:extLst>
              <a:ext uri="{FF2B5EF4-FFF2-40B4-BE49-F238E27FC236}">
                <a16:creationId xmlns:a16="http://schemas.microsoft.com/office/drawing/2014/main" id="{653259ED-87E6-0DC8-92FB-86B52F7A08BA}"/>
              </a:ext>
            </a:extLst>
          </p:cNvPr>
          <p:cNvSpPr/>
          <p:nvPr/>
        </p:nvSpPr>
        <p:spPr>
          <a:xfrm>
            <a:off x="5671248" y="6138480"/>
            <a:ext cx="572817" cy="33815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(3,2)</a:t>
            </a:r>
            <a:endParaRPr lang="en-US" sz="1800" dirty="0"/>
          </a:p>
        </p:txBody>
      </p:sp>
      <p:sp>
        <p:nvSpPr>
          <p:cNvPr id="41" name="Rounded Rectangle 40">
            <a:extLst>
              <a:ext uri="{FF2B5EF4-FFF2-40B4-BE49-F238E27FC236}">
                <a16:creationId xmlns:a16="http://schemas.microsoft.com/office/drawing/2014/main" id="{FE783024-1EB4-19B2-E8F2-9A6CD21F65E1}"/>
              </a:ext>
            </a:extLst>
          </p:cNvPr>
          <p:cNvSpPr/>
          <p:nvPr/>
        </p:nvSpPr>
        <p:spPr>
          <a:xfrm>
            <a:off x="6608094" y="613645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(1,2)</a:t>
            </a:r>
            <a:endParaRPr lang="en-US" sz="1800" dirty="0"/>
          </a:p>
        </p:txBody>
      </p:sp>
      <p:sp>
        <p:nvSpPr>
          <p:cNvPr id="42" name="Rounded Rectangle 41">
            <a:extLst>
              <a:ext uri="{FF2B5EF4-FFF2-40B4-BE49-F238E27FC236}">
                <a16:creationId xmlns:a16="http://schemas.microsoft.com/office/drawing/2014/main" id="{C4F4357A-EE90-E5A5-7612-D6F169F75D25}"/>
              </a:ext>
            </a:extLst>
          </p:cNvPr>
          <p:cNvSpPr/>
          <p:nvPr/>
        </p:nvSpPr>
        <p:spPr>
          <a:xfrm>
            <a:off x="7544940" y="6136459"/>
            <a:ext cx="572817" cy="338159"/>
          </a:xfrm>
          <a:prstGeom prst="round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(2,1)</a:t>
            </a:r>
            <a:endParaRPr lang="en-US" sz="1800" dirty="0"/>
          </a:p>
        </p:txBody>
      </p:sp>
      <p:sp>
        <p:nvSpPr>
          <p:cNvPr id="43" name="Rounded Rectangle 42">
            <a:extLst>
              <a:ext uri="{FF2B5EF4-FFF2-40B4-BE49-F238E27FC236}">
                <a16:creationId xmlns:a16="http://schemas.microsoft.com/office/drawing/2014/main" id="{FC1F2B37-FD22-4E13-AA65-239CBA324060}"/>
              </a:ext>
            </a:extLst>
          </p:cNvPr>
          <p:cNvSpPr/>
          <p:nvPr/>
        </p:nvSpPr>
        <p:spPr>
          <a:xfrm>
            <a:off x="8481786" y="6136459"/>
            <a:ext cx="572817" cy="338159"/>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en-US" sz="1800" dirty="0">
                <a:latin typeface="Times New Roman" panose="02020603050405020304" pitchFamily="18" charset="0"/>
                <a:cs typeface="Times New Roman" panose="02020603050405020304" pitchFamily="18" charset="0"/>
              </a:rPr>
              <a:t>(1,1)</a:t>
            </a:r>
            <a:endParaRPr lang="en-US" sz="1800" dirty="0"/>
          </a:p>
        </p:txBody>
      </p:sp>
      <p:sp>
        <p:nvSpPr>
          <p:cNvPr id="44" name="TextBox 43">
            <a:extLst>
              <a:ext uri="{FF2B5EF4-FFF2-40B4-BE49-F238E27FC236}">
                <a16:creationId xmlns:a16="http://schemas.microsoft.com/office/drawing/2014/main" id="{AEAABD86-69EF-F8ED-6192-DF69B2AAF2E7}"/>
              </a:ext>
            </a:extLst>
          </p:cNvPr>
          <p:cNvSpPr txBox="1"/>
          <p:nvPr/>
        </p:nvSpPr>
        <p:spPr>
          <a:xfrm>
            <a:off x="2959840" y="6102920"/>
            <a:ext cx="641305" cy="369332"/>
          </a:xfrm>
          <a:prstGeom prst="rect">
            <a:avLst/>
          </a:prstGeom>
          <a:noFill/>
        </p:spPr>
        <p:txBody>
          <a:bodyPr wrap="square" rtlCol="0">
            <a:spAutoFit/>
          </a:bodyPr>
          <a:lstStyle/>
          <a:p>
            <a:r>
              <a:rPr lang="en-US" sz="1800" i="1" dirty="0" err="1">
                <a:latin typeface="Times New Roman" panose="02020603050405020304" pitchFamily="18" charset="0"/>
                <a:cs typeface="Times New Roman" panose="02020603050405020304" pitchFamily="18" charset="0"/>
              </a:rPr>
              <a:t>gcd</a:t>
            </a:r>
            <a:r>
              <a:rPr lang="en-US" sz="1800" i="1" baseline="-25000" dirty="0" err="1">
                <a:latin typeface="Times New Roman" panose="02020603050405020304" pitchFamily="18" charset="0"/>
                <a:cs typeface="Times New Roman" panose="02020603050405020304" pitchFamily="18" charset="0"/>
              </a:rPr>
              <a:t>B</a:t>
            </a:r>
            <a:endParaRPr lang="en-US" sz="1800" dirty="0"/>
          </a:p>
        </p:txBody>
      </p:sp>
      <p:cxnSp>
        <p:nvCxnSpPr>
          <p:cNvPr id="45" name="Straight Arrow Connector 44">
            <a:extLst>
              <a:ext uri="{FF2B5EF4-FFF2-40B4-BE49-F238E27FC236}">
                <a16:creationId xmlns:a16="http://schemas.microsoft.com/office/drawing/2014/main" id="{14EB3518-DF7B-0AD6-FCCD-5F4C4D2B37AE}"/>
              </a:ext>
            </a:extLst>
          </p:cNvPr>
          <p:cNvCxnSpPr>
            <a:stCxn id="34" idx="2"/>
            <a:endCxn id="39" idx="0"/>
          </p:cNvCxnSpPr>
          <p:nvPr/>
        </p:nvCxnSpPr>
        <p:spPr>
          <a:xfrm>
            <a:off x="5020811" y="5865017"/>
            <a:ext cx="0"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A863DE1C-C6CB-F4EC-413F-22DC2F143F1E}"/>
              </a:ext>
            </a:extLst>
          </p:cNvPr>
          <p:cNvCxnSpPr>
            <a:cxnSpLocks/>
            <a:stCxn id="33" idx="2"/>
            <a:endCxn id="38" idx="0"/>
          </p:cNvCxnSpPr>
          <p:nvPr/>
        </p:nvCxnSpPr>
        <p:spPr>
          <a:xfrm>
            <a:off x="4082716" y="5872378"/>
            <a:ext cx="0"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40C42A1B-ED0B-4D36-915E-E63CA38836E6}"/>
              </a:ext>
            </a:extLst>
          </p:cNvPr>
          <p:cNvCxnSpPr>
            <a:cxnSpLocks/>
            <a:stCxn id="34" idx="2"/>
            <a:endCxn id="40" idx="0"/>
          </p:cNvCxnSpPr>
          <p:nvPr/>
        </p:nvCxnSpPr>
        <p:spPr>
          <a:xfrm>
            <a:off x="5020811" y="5865017"/>
            <a:ext cx="936846" cy="27346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361244B5-1D67-AC14-9521-F0B0CD524193}"/>
              </a:ext>
            </a:extLst>
          </p:cNvPr>
          <p:cNvCxnSpPr>
            <a:cxnSpLocks/>
            <a:stCxn id="35" idx="2"/>
            <a:endCxn id="41" idx="0"/>
          </p:cNvCxnSpPr>
          <p:nvPr/>
        </p:nvCxnSpPr>
        <p:spPr>
          <a:xfrm>
            <a:off x="5957657" y="5867038"/>
            <a:ext cx="936846" cy="26942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28D74CF0-DE29-C2E4-3262-DC0D02A46A70}"/>
              </a:ext>
            </a:extLst>
          </p:cNvPr>
          <p:cNvCxnSpPr>
            <a:cxnSpLocks/>
            <a:stCxn id="35" idx="2"/>
            <a:endCxn id="42" idx="0"/>
          </p:cNvCxnSpPr>
          <p:nvPr/>
        </p:nvCxnSpPr>
        <p:spPr>
          <a:xfrm>
            <a:off x="5957657" y="5867038"/>
            <a:ext cx="1873692" cy="26942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525F3E59-1C7D-6B01-CE38-57B6DF0DF2E3}"/>
              </a:ext>
            </a:extLst>
          </p:cNvPr>
          <p:cNvCxnSpPr>
            <a:cxnSpLocks/>
            <a:stCxn id="36" idx="2"/>
            <a:endCxn id="43" idx="0"/>
          </p:cNvCxnSpPr>
          <p:nvPr/>
        </p:nvCxnSpPr>
        <p:spPr>
          <a:xfrm>
            <a:off x="6894503" y="5865017"/>
            <a:ext cx="1873692" cy="27144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51" name="Picture 50">
            <a:extLst>
              <a:ext uri="{FF2B5EF4-FFF2-40B4-BE49-F238E27FC236}">
                <a16:creationId xmlns:a16="http://schemas.microsoft.com/office/drawing/2014/main" id="{DD424EE0-2713-F0D9-85E8-1F74CB28EB7E}"/>
              </a:ext>
            </a:extLst>
          </p:cNvPr>
          <p:cNvPicPr>
            <a:picLocks noChangeAspect="1"/>
          </p:cNvPicPr>
          <p:nvPr/>
        </p:nvPicPr>
        <p:blipFill>
          <a:blip r:embed="rId5"/>
          <a:stretch>
            <a:fillRect/>
          </a:stretch>
        </p:blipFill>
        <p:spPr>
          <a:xfrm>
            <a:off x="708497" y="4920051"/>
            <a:ext cx="3805100" cy="343868"/>
          </a:xfrm>
          <a:prstGeom prst="rect">
            <a:avLst/>
          </a:prstGeom>
        </p:spPr>
      </p:pic>
    </p:spTree>
    <p:extLst>
      <p:ext uri="{BB962C8B-B14F-4D97-AF65-F5344CB8AC3E}">
        <p14:creationId xmlns:p14="http://schemas.microsoft.com/office/powerpoint/2010/main" val="2792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0 L 0.07669 0.00139 " pathEditMode="relative" rAng="0" ptsTypes="AA">
                                      <p:cBhvr>
                                        <p:cTn id="6" dur="2000" fill="hold"/>
                                        <p:tgtEl>
                                          <p:spTgt spid="32"/>
                                        </p:tgtEl>
                                        <p:attrNameLst>
                                          <p:attrName>ppt_x</p:attrName>
                                          <p:attrName>ppt_y</p:attrName>
                                        </p:attrNameLst>
                                      </p:cBhvr>
                                      <p:rCtr x="3828" y="69"/>
                                    </p:animMotion>
                                  </p:childTnLst>
                                </p:cTn>
                              </p:par>
                              <p:par>
                                <p:cTn id="7" presetID="0" presetClass="path" presetSubtype="0" accel="50000" decel="50000" fill="hold" grpId="0" nodeType="withEffect">
                                  <p:stCondLst>
                                    <p:cond delay="0"/>
                                  </p:stCondLst>
                                  <p:childTnLst>
                                    <p:animMotion origin="layout" path="M 3.54167E-6 3.7037E-6 L 0.07669 0.00139 " pathEditMode="relative" rAng="0" ptsTypes="AA">
                                      <p:cBhvr>
                                        <p:cTn id="8" dur="2000" fill="hold"/>
                                        <p:tgtEl>
                                          <p:spTgt spid="31"/>
                                        </p:tgtEl>
                                        <p:attrNameLst>
                                          <p:attrName>ppt_x</p:attrName>
                                          <p:attrName>ppt_y</p:attrName>
                                        </p:attrNameLst>
                                      </p:cBhvr>
                                      <p:rCtr x="3828" y="69"/>
                                    </p:animMotion>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7604 0.00185 L 0.15286 0.00185 " pathEditMode="relative" rAng="0" ptsTypes="AA">
                                      <p:cBhvr>
                                        <p:cTn id="12" dur="2000" fill="hold"/>
                                        <p:tgtEl>
                                          <p:spTgt spid="31"/>
                                        </p:tgtEl>
                                        <p:attrNameLst>
                                          <p:attrName>ppt_x</p:attrName>
                                          <p:attrName>ppt_y</p:attrName>
                                        </p:attrNameLst>
                                      </p:cBhvr>
                                      <p:rCtr x="3841" y="0"/>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7669 0.00139 L 0.15351 0.00116 " pathEditMode="relative" rAng="0" ptsTypes="AA">
                                      <p:cBhvr>
                                        <p:cTn id="16" dur="2000" fill="hold"/>
                                        <p:tgtEl>
                                          <p:spTgt spid="32"/>
                                        </p:tgtEl>
                                        <p:attrNameLst>
                                          <p:attrName>ppt_x</p:attrName>
                                          <p:attrName>ppt_y</p:attrName>
                                        </p:attrNameLst>
                                      </p:cBhvr>
                                      <p:rCtr x="3841" y="-23"/>
                                    </p:animMotion>
                                  </p:childTnLst>
                                </p:cTn>
                              </p:par>
                              <p:par>
                                <p:cTn id="17" presetID="0" presetClass="path" presetSubtype="0" accel="50000" decel="50000" fill="hold" grpId="2" nodeType="withEffect">
                                  <p:stCondLst>
                                    <p:cond delay="0"/>
                                  </p:stCondLst>
                                  <p:childTnLst>
                                    <p:animMotion origin="layout" path="M 0.15286 0.00185 L 0.2302 0.00069 " pathEditMode="relative" rAng="0" ptsTypes="AA">
                                      <p:cBhvr>
                                        <p:cTn id="18" dur="2000" fill="hold"/>
                                        <p:tgtEl>
                                          <p:spTgt spid="31"/>
                                        </p:tgtEl>
                                        <p:attrNameLst>
                                          <p:attrName>ppt_x</p:attrName>
                                          <p:attrName>ppt_y</p:attrName>
                                        </p:attrNameLst>
                                      </p:cBhvr>
                                      <p:rCtr x="3867" y="-6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3" nodeType="clickEffect">
                                  <p:stCondLst>
                                    <p:cond delay="0"/>
                                  </p:stCondLst>
                                  <p:childTnLst>
                                    <p:animMotion origin="layout" path="M 0.2302 0.00069 L 0.30703 0.00069 " pathEditMode="relative" rAng="0" ptsTypes="AA">
                                      <p:cBhvr>
                                        <p:cTn id="22" dur="2000" fill="hold"/>
                                        <p:tgtEl>
                                          <p:spTgt spid="31"/>
                                        </p:tgtEl>
                                        <p:attrNameLst>
                                          <p:attrName>ppt_x</p:attrName>
                                          <p:attrName>ppt_y</p:attrName>
                                        </p:attrNameLst>
                                      </p:cBhvr>
                                      <p:rCtr x="384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1" grpId="2" animBg="1"/>
      <p:bldP spid="31" grpId="3" animBg="1"/>
      <p:bldP spid="32" grpId="0" animBg="1"/>
      <p:bldP spid="3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D7B2A6B-4D5C-3A89-DB72-BBE71CC8203A}"/>
            </a:ext>
          </a:extLst>
        </p:cNvPr>
        <p:cNvGrpSpPr/>
        <p:nvPr/>
      </p:nvGrpSpPr>
      <p:grpSpPr>
        <a:xfrm>
          <a:off x="0" y="0"/>
          <a:ext cx="0" cy="0"/>
          <a:chOff x="0" y="0"/>
          <a:chExt cx="0" cy="0"/>
        </a:xfrm>
      </p:grpSpPr>
      <p:sp>
        <p:nvSpPr>
          <p:cNvPr id="110" name="Google Shape;110;p4">
            <a:extLst>
              <a:ext uri="{FF2B5EF4-FFF2-40B4-BE49-F238E27FC236}">
                <a16:creationId xmlns:a16="http://schemas.microsoft.com/office/drawing/2014/main" id="{E1EE4B73-D730-C5B6-101F-5CD309F26670}"/>
              </a:ext>
            </a:extLst>
          </p:cNvPr>
          <p:cNvSpPr txBox="1">
            <a:spLocks noGrp="1"/>
          </p:cNvSpPr>
          <p:nvPr>
            <p:ph type="body" idx="1"/>
          </p:nvPr>
        </p:nvSpPr>
        <p:spPr>
          <a:xfrm>
            <a:off x="463463" y="2104373"/>
            <a:ext cx="11365350" cy="407259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dirty="0"/>
              <a:t>We observe that memory elements (latches) are the first-class citizens in an equivalence checking problem. </a:t>
            </a:r>
          </a:p>
          <a:p>
            <a:pPr marL="228600" lvl="0" indent="-228600" algn="l" rtl="0">
              <a:lnSpc>
                <a:spcPct val="90000"/>
              </a:lnSpc>
              <a:spcBef>
                <a:spcPts val="0"/>
              </a:spcBef>
              <a:spcAft>
                <a:spcPts val="0"/>
              </a:spcAft>
              <a:buClr>
                <a:schemeClr val="dk1"/>
              </a:buClr>
              <a:buSzPts val="2400"/>
              <a:buChar char="•"/>
            </a:pPr>
            <a:r>
              <a:rPr lang="en-US" dirty="0"/>
              <a:t>We propose relational mapping abstraction can capture the conditional latch mapping between two designs.</a:t>
            </a:r>
          </a:p>
          <a:p>
            <a:pPr marL="228600" lvl="0" indent="-228600" algn="l" rtl="0">
              <a:lnSpc>
                <a:spcPct val="90000"/>
              </a:lnSpc>
              <a:spcBef>
                <a:spcPts val="0"/>
              </a:spcBef>
              <a:spcAft>
                <a:spcPts val="0"/>
              </a:spcAft>
              <a:buClr>
                <a:schemeClr val="dk1"/>
              </a:buClr>
              <a:buSzPts val="2400"/>
              <a:buChar char="•"/>
            </a:pPr>
            <a:r>
              <a:rPr lang="en-US" dirty="0"/>
              <a:t>The abstract domain can be represented as the following:</a:t>
            </a:r>
          </a:p>
          <a:p>
            <a:pPr marL="228600" lvl="0" indent="-228600" algn="l" rtl="0">
              <a:lnSpc>
                <a:spcPct val="90000"/>
              </a:lnSpc>
              <a:spcBef>
                <a:spcPts val="0"/>
              </a:spcBef>
              <a:spcAft>
                <a:spcPts val="0"/>
              </a:spcAft>
              <a:buClr>
                <a:schemeClr val="dk1"/>
              </a:buClr>
              <a:buSzPts val="2400"/>
              <a:buChar char="•"/>
            </a:pPr>
            <a:endParaRPr lang="en-US" dirty="0"/>
          </a:p>
          <a:p>
            <a:pPr marL="228600" lvl="0" indent="-228600" algn="l" rtl="0">
              <a:lnSpc>
                <a:spcPct val="90000"/>
              </a:lnSpc>
              <a:spcBef>
                <a:spcPts val="0"/>
              </a:spcBef>
              <a:spcAft>
                <a:spcPts val="0"/>
              </a:spcAft>
              <a:buClr>
                <a:schemeClr val="dk1"/>
              </a:buClr>
              <a:buSzPts val="2400"/>
              <a:buChar char="•"/>
            </a:pPr>
            <a:endParaRPr lang="en-US" dirty="0"/>
          </a:p>
          <a:p>
            <a:pPr marL="685800" lvl="1" indent="-228600">
              <a:spcBef>
                <a:spcPts val="0"/>
              </a:spcBef>
              <a:buSzPts val="2400"/>
            </a:pPr>
            <a:r>
              <a:rPr lang="en-US" dirty="0"/>
              <a:t>The variables of model </a:t>
            </a:r>
            <a:r>
              <a:rPr lang="en-US" i="1" dirty="0"/>
              <a:t>A</a:t>
            </a:r>
            <a:r>
              <a:rPr lang="en-US" dirty="0"/>
              <a:t> can only appear in </a:t>
            </a:r>
            <a:r>
              <a:rPr lang="en-US" i="1" dirty="0" err="1"/>
              <a:t>pred</a:t>
            </a:r>
            <a:r>
              <a:rPr lang="en-US" i="1" baseline="-25000" dirty="0" err="1"/>
              <a:t>A</a:t>
            </a:r>
            <a:r>
              <a:rPr lang="en-US" dirty="0"/>
              <a:t> and the left-hand side of </a:t>
            </a:r>
            <a:r>
              <a:rPr lang="en-US" i="1" dirty="0"/>
              <a:t>mapping</a:t>
            </a:r>
          </a:p>
          <a:p>
            <a:pPr marL="685800" lvl="1" indent="-228600">
              <a:spcBef>
                <a:spcPts val="0"/>
              </a:spcBef>
              <a:buSzPts val="2400"/>
            </a:pPr>
            <a:r>
              <a:rPr lang="en-US" dirty="0"/>
              <a:t>The variables of model </a:t>
            </a:r>
            <a:r>
              <a:rPr lang="en-US" i="1" dirty="0"/>
              <a:t>B</a:t>
            </a:r>
            <a:r>
              <a:rPr lang="en-US" dirty="0"/>
              <a:t> can only appear in </a:t>
            </a:r>
            <a:r>
              <a:rPr lang="en-US" i="1" dirty="0" err="1"/>
              <a:t>pred</a:t>
            </a:r>
            <a:r>
              <a:rPr lang="en-US" i="1" baseline="-25000" dirty="0" err="1"/>
              <a:t>B</a:t>
            </a:r>
            <a:r>
              <a:rPr lang="en-US" dirty="0"/>
              <a:t> and the right-hand side of </a:t>
            </a:r>
            <a:r>
              <a:rPr lang="en-US" i="1" dirty="0"/>
              <a:t>mapping</a:t>
            </a:r>
          </a:p>
          <a:p>
            <a:pPr marL="228600" indent="-228600">
              <a:spcBef>
                <a:spcPts val="0"/>
              </a:spcBef>
            </a:pPr>
            <a:r>
              <a:rPr lang="en-US" dirty="0"/>
              <a:t>Spurious counterexamples can be eliminated by introducing new predicates or new pairs of mappings.</a:t>
            </a:r>
          </a:p>
        </p:txBody>
      </p:sp>
      <p:sp>
        <p:nvSpPr>
          <p:cNvPr id="109" name="Google Shape;109;p4">
            <a:extLst>
              <a:ext uri="{FF2B5EF4-FFF2-40B4-BE49-F238E27FC236}">
                <a16:creationId xmlns:a16="http://schemas.microsoft.com/office/drawing/2014/main" id="{FEAEA75A-4B45-E84A-F324-FB29A7D4063E}"/>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Relational Mapping Abstraction</a:t>
            </a:r>
            <a:endParaRPr dirty="0"/>
          </a:p>
        </p:txBody>
      </p:sp>
      <p:pic>
        <p:nvPicPr>
          <p:cNvPr id="3" name="Picture 2">
            <a:extLst>
              <a:ext uri="{FF2B5EF4-FFF2-40B4-BE49-F238E27FC236}">
                <a16:creationId xmlns:a16="http://schemas.microsoft.com/office/drawing/2014/main" id="{AE4EC06F-DBF6-0932-E130-6431DD7191BA}"/>
              </a:ext>
            </a:extLst>
          </p:cNvPr>
          <p:cNvPicPr>
            <a:picLocks noChangeAspect="1"/>
          </p:cNvPicPr>
          <p:nvPr/>
        </p:nvPicPr>
        <p:blipFill>
          <a:blip r:embed="rId3"/>
          <a:stretch>
            <a:fillRect/>
          </a:stretch>
        </p:blipFill>
        <p:spPr>
          <a:xfrm>
            <a:off x="4031588" y="3938590"/>
            <a:ext cx="4229100" cy="355600"/>
          </a:xfrm>
          <a:prstGeom prst="rect">
            <a:avLst/>
          </a:prstGeom>
        </p:spPr>
      </p:pic>
      <p:sp>
        <p:nvSpPr>
          <p:cNvPr id="111" name="Google Shape;111;p4">
            <a:extLst>
              <a:ext uri="{FF2B5EF4-FFF2-40B4-BE49-F238E27FC236}">
                <a16:creationId xmlns:a16="http://schemas.microsoft.com/office/drawing/2014/main" id="{B9E6F402-57C3-8413-CFFE-8792D8A68E54}"/>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3275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389F54D-7179-202A-AB83-A39F5E00ED9E}"/>
            </a:ext>
          </a:extLst>
        </p:cNvPr>
        <p:cNvGrpSpPr/>
        <p:nvPr/>
      </p:nvGrpSpPr>
      <p:grpSpPr>
        <a:xfrm>
          <a:off x="0" y="0"/>
          <a:ext cx="0" cy="0"/>
          <a:chOff x="0" y="0"/>
          <a:chExt cx="0" cy="0"/>
        </a:xfrm>
      </p:grpSpPr>
      <p:sp>
        <p:nvSpPr>
          <p:cNvPr id="109" name="Google Shape;109;p4">
            <a:extLst>
              <a:ext uri="{FF2B5EF4-FFF2-40B4-BE49-F238E27FC236}">
                <a16:creationId xmlns:a16="http://schemas.microsoft.com/office/drawing/2014/main" id="{766D709D-142D-6E78-5981-381DE54EBE8A}"/>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Relational Transition Diagram</a:t>
            </a:r>
            <a:endParaRPr dirty="0"/>
          </a:p>
        </p:txBody>
      </p:sp>
      <p:sp>
        <p:nvSpPr>
          <p:cNvPr id="110" name="Google Shape;110;p4">
            <a:extLst>
              <a:ext uri="{FF2B5EF4-FFF2-40B4-BE49-F238E27FC236}">
                <a16:creationId xmlns:a16="http://schemas.microsoft.com/office/drawing/2014/main" id="{4CD5FDFF-27FE-D1A0-56AB-FF2C3F5BA4B9}"/>
              </a:ext>
            </a:extLst>
          </p:cNvPr>
          <p:cNvSpPr txBox="1">
            <a:spLocks noGrp="1"/>
          </p:cNvSpPr>
          <p:nvPr>
            <p:ph type="body" idx="1"/>
          </p:nvPr>
        </p:nvSpPr>
        <p:spPr>
          <a:xfrm>
            <a:off x="463463" y="2104373"/>
            <a:ext cx="11365350" cy="3544865"/>
          </a:xfrm>
          <a:prstGeom prst="rect">
            <a:avLst/>
          </a:prstGeom>
          <a:noFill/>
          <a:ln>
            <a:noFill/>
          </a:ln>
        </p:spPr>
        <p:txBody>
          <a:bodyPr spcFirstLastPara="1" wrap="square" lIns="91425" tIns="45700" rIns="91425" bIns="45700" anchor="t" anchorCtr="0">
            <a:normAutofit/>
          </a:bodyPr>
          <a:lstStyle/>
          <a:p>
            <a:pPr>
              <a:buFont typeface="Arial" panose="020B0604020202020204" pitchFamily="34" charset="0"/>
              <a:buChar char="•"/>
            </a:pPr>
            <a:r>
              <a:rPr lang="en-US" dirty="0"/>
              <a:t>Given a valid </a:t>
            </a:r>
            <a:r>
              <a:rPr lang="en-US" i="1" dirty="0"/>
              <a:t>scheduling function </a:t>
            </a:r>
            <a:r>
              <a:rPr lang="en-US" dirty="0"/>
              <a:t>and a valid </a:t>
            </a:r>
            <a:r>
              <a:rPr lang="en-US" i="1" dirty="0"/>
              <a:t>relational mapping abstraction domain</a:t>
            </a:r>
            <a:r>
              <a:rPr lang="en-US" dirty="0"/>
              <a:t>, we can plot a </a:t>
            </a:r>
            <a:r>
              <a:rPr lang="en-US" i="1" dirty="0"/>
              <a:t>relational transition diagram</a:t>
            </a:r>
            <a:r>
              <a:rPr lang="en-US" dirty="0"/>
              <a:t>.</a:t>
            </a:r>
          </a:p>
          <a:p>
            <a:pPr>
              <a:buFont typeface="Arial" panose="020B0604020202020204" pitchFamily="34" charset="0"/>
              <a:buChar char="•"/>
            </a:pPr>
            <a:r>
              <a:rPr lang="en-US" dirty="0"/>
              <a:t>Below shows the relational transition diagram for the GCD example given the scheduling function: </a:t>
            </a:r>
          </a:p>
        </p:txBody>
      </p:sp>
      <p:sp>
        <p:nvSpPr>
          <p:cNvPr id="111" name="Google Shape;111;p4">
            <a:extLst>
              <a:ext uri="{FF2B5EF4-FFF2-40B4-BE49-F238E27FC236}">
                <a16:creationId xmlns:a16="http://schemas.microsoft.com/office/drawing/2014/main" id="{6586F774-6BDA-E92D-EED9-92DD511ADF25}"/>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pic>
        <p:nvPicPr>
          <p:cNvPr id="3" name="Picture 2">
            <a:extLst>
              <a:ext uri="{FF2B5EF4-FFF2-40B4-BE49-F238E27FC236}">
                <a16:creationId xmlns:a16="http://schemas.microsoft.com/office/drawing/2014/main" id="{EFC0D79E-C93A-E41C-E258-98134530DFED}"/>
              </a:ext>
            </a:extLst>
          </p:cNvPr>
          <p:cNvPicPr>
            <a:picLocks noChangeAspect="1"/>
          </p:cNvPicPr>
          <p:nvPr/>
        </p:nvPicPr>
        <p:blipFill>
          <a:blip r:embed="rId3"/>
          <a:stretch>
            <a:fillRect/>
          </a:stretch>
        </p:blipFill>
        <p:spPr>
          <a:xfrm>
            <a:off x="4251667" y="4430217"/>
            <a:ext cx="3688665" cy="2105238"/>
          </a:xfrm>
          <a:prstGeom prst="rect">
            <a:avLst/>
          </a:prstGeom>
        </p:spPr>
      </p:pic>
      <p:pic>
        <p:nvPicPr>
          <p:cNvPr id="4" name="Picture 3">
            <a:extLst>
              <a:ext uri="{FF2B5EF4-FFF2-40B4-BE49-F238E27FC236}">
                <a16:creationId xmlns:a16="http://schemas.microsoft.com/office/drawing/2014/main" id="{39887FDF-AEAD-A3E1-DD4E-7DD2CE1C962F}"/>
              </a:ext>
            </a:extLst>
          </p:cNvPr>
          <p:cNvPicPr>
            <a:picLocks noChangeAspect="1"/>
          </p:cNvPicPr>
          <p:nvPr/>
        </p:nvPicPr>
        <p:blipFill>
          <a:blip r:embed="rId4"/>
          <a:stretch>
            <a:fillRect/>
          </a:stretch>
        </p:blipFill>
        <p:spPr>
          <a:xfrm>
            <a:off x="4003965" y="3439609"/>
            <a:ext cx="4950187" cy="437196"/>
          </a:xfrm>
          <a:prstGeom prst="rect">
            <a:avLst/>
          </a:prstGeom>
        </p:spPr>
      </p:pic>
    </p:spTree>
    <p:extLst>
      <p:ext uri="{BB962C8B-B14F-4D97-AF65-F5344CB8AC3E}">
        <p14:creationId xmlns:p14="http://schemas.microsoft.com/office/powerpoint/2010/main" val="260324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3B983CF-47A7-E81D-2947-E05033AD8BC7}"/>
            </a:ext>
          </a:extLst>
        </p:cNvPr>
        <p:cNvGrpSpPr/>
        <p:nvPr/>
      </p:nvGrpSpPr>
      <p:grpSpPr>
        <a:xfrm>
          <a:off x="0" y="0"/>
          <a:ext cx="0" cy="0"/>
          <a:chOff x="0" y="0"/>
          <a:chExt cx="0" cy="0"/>
        </a:xfrm>
      </p:grpSpPr>
      <p:sp>
        <p:nvSpPr>
          <p:cNvPr id="110" name="Google Shape;110;p4">
            <a:extLst>
              <a:ext uri="{FF2B5EF4-FFF2-40B4-BE49-F238E27FC236}">
                <a16:creationId xmlns:a16="http://schemas.microsoft.com/office/drawing/2014/main" id="{25945365-16E8-80F0-F78A-4A8A88820A28}"/>
              </a:ext>
            </a:extLst>
          </p:cNvPr>
          <p:cNvSpPr txBox="1">
            <a:spLocks noGrp="1"/>
          </p:cNvSpPr>
          <p:nvPr>
            <p:ph type="body" idx="1"/>
          </p:nvPr>
        </p:nvSpPr>
        <p:spPr>
          <a:xfrm>
            <a:off x="463463" y="2104373"/>
            <a:ext cx="11365350" cy="4072590"/>
          </a:xfrm>
          <a:prstGeom prst="rect">
            <a:avLst/>
          </a:prstGeom>
          <a:noFill/>
          <a:ln>
            <a:noFill/>
          </a:ln>
        </p:spPr>
        <p:txBody>
          <a:bodyPr spcFirstLastPara="1" wrap="square" lIns="91425" tIns="45700" rIns="91425" bIns="45700" anchor="t" anchorCtr="0">
            <a:normAutofit/>
          </a:bodyPr>
          <a:lstStyle/>
          <a:p>
            <a:pPr marL="228600" indent="-228600">
              <a:spcBef>
                <a:spcPts val="0"/>
              </a:spcBef>
            </a:pPr>
            <a:r>
              <a:rPr lang="en-US" dirty="0"/>
              <a:t>Navigates the search process toward a compact and comprehensible refinement relation.</a:t>
            </a:r>
          </a:p>
          <a:p>
            <a:pPr marL="228600" lvl="0" indent="-228600">
              <a:spcBef>
                <a:spcPts val="0"/>
              </a:spcBef>
            </a:pPr>
            <a:r>
              <a:rPr lang="en-US" dirty="0"/>
              <a:t>Tasks:</a:t>
            </a:r>
          </a:p>
          <a:p>
            <a:pPr marL="685800" lvl="1" indent="-228600">
              <a:spcBef>
                <a:spcPts val="0"/>
              </a:spcBef>
            </a:pPr>
            <a:r>
              <a:rPr lang="en-US" dirty="0"/>
              <a:t>Find a general scheduling function </a:t>
            </a:r>
            <a:r>
              <a:rPr lang="en-US" i="1" dirty="0">
                <a:latin typeface="Arial" panose="020B0604020202020204" pitchFamily="34" charset="0"/>
                <a:cs typeface="Arial" panose="020B0604020202020204" pitchFamily="34" charset="0"/>
              </a:rPr>
              <a:t>f</a:t>
            </a:r>
            <a:r>
              <a:rPr lang="en-US" i="1" baseline="-25000" dirty="0">
                <a:latin typeface="Arial" panose="020B0604020202020204" pitchFamily="34" charset="0"/>
                <a:cs typeface="Arial" panose="020B0604020202020204" pitchFamily="34" charset="0"/>
              </a:rPr>
              <a:t>s</a:t>
            </a:r>
            <a:r>
              <a:rPr lang="en-US" dirty="0"/>
              <a:t> that gives rise to a compact refinement relation.</a:t>
            </a:r>
          </a:p>
          <a:p>
            <a:pPr marL="685800" lvl="1" indent="-228600">
              <a:spcBef>
                <a:spcPts val="0"/>
              </a:spcBef>
            </a:pPr>
            <a:r>
              <a:rPr lang="en-US" dirty="0"/>
              <a:t>Find a suitable abstraction domain </a:t>
            </a:r>
            <a:r>
              <a:rPr lang="el-GR" dirty="0">
                <a:solidFill>
                  <a:srgbClr val="480507"/>
                </a:solidFill>
              </a:rPr>
              <a:t>α </a:t>
            </a:r>
            <a:r>
              <a:rPr lang="en-US" dirty="0"/>
              <a:t>that leads to a comprehensible refinement relation.</a:t>
            </a:r>
          </a:p>
          <a:p>
            <a:pPr marL="685800" lvl="1" indent="-228600">
              <a:spcBef>
                <a:spcPts val="0"/>
              </a:spcBef>
            </a:pPr>
            <a:r>
              <a:rPr lang="en-US" dirty="0"/>
              <a:t>Find an inductive invariant </a:t>
            </a:r>
            <a:r>
              <a:rPr lang="en-US" i="1" dirty="0">
                <a:latin typeface="Arial" panose="020B0604020202020204" pitchFamily="34" charset="0"/>
                <a:cs typeface="Arial" panose="020B0604020202020204" pitchFamily="34" charset="0"/>
              </a:rPr>
              <a:t>Inv</a:t>
            </a:r>
            <a:r>
              <a:rPr lang="en-US" i="1" baseline="-25000" dirty="0">
                <a:latin typeface="Arial" panose="020B0604020202020204" pitchFamily="34" charset="0"/>
                <a:cs typeface="Arial" panose="020B0604020202020204" pitchFamily="34" charset="0"/>
              </a:rPr>
              <a:t>×  </a:t>
            </a:r>
            <a:r>
              <a:rPr lang="en-US" dirty="0"/>
              <a:t>on the product machine </a:t>
            </a:r>
            <a:r>
              <a:rPr lang="en-US" i="1" dirty="0">
                <a:latin typeface="Arial" panose="020B0604020202020204" pitchFamily="34" charset="0"/>
                <a:cs typeface="Arial" panose="020B0604020202020204" pitchFamily="34" charset="0"/>
              </a:rPr>
              <a:t>M</a:t>
            </a:r>
            <a:r>
              <a:rPr lang="en-US" i="1" baseline="-25000" dirty="0">
                <a:latin typeface="Arial" panose="020B0604020202020204" pitchFamily="34" charset="0"/>
                <a:cs typeface="Arial" panose="020B0604020202020204" pitchFamily="34" charset="0"/>
              </a:rPr>
              <a:t>×</a:t>
            </a:r>
            <a:r>
              <a:rPr lang="en-US" dirty="0"/>
              <a:t>.</a:t>
            </a:r>
          </a:p>
          <a:p>
            <a:pPr marL="228600" indent="-228600">
              <a:spcBef>
                <a:spcPts val="0"/>
              </a:spcBef>
            </a:pPr>
            <a:r>
              <a:rPr lang="en-US" dirty="0"/>
              <a:t>Scheduling function:</a:t>
            </a:r>
          </a:p>
          <a:p>
            <a:pPr marL="685800" lvl="1" indent="-228600">
              <a:spcBef>
                <a:spcPts val="0"/>
              </a:spcBef>
            </a:pPr>
            <a:r>
              <a:rPr lang="en-US" dirty="0"/>
              <a:t>Starting from an unconstrained version, iteratively adding new constraints.</a:t>
            </a:r>
          </a:p>
          <a:p>
            <a:pPr marL="228600" indent="-228600">
              <a:spcBef>
                <a:spcPts val="0"/>
              </a:spcBef>
            </a:pPr>
            <a:r>
              <a:rPr lang="en-US" dirty="0"/>
              <a:t>Abstraction domain:</a:t>
            </a:r>
          </a:p>
          <a:p>
            <a:pPr marL="685800" lvl="1" indent="-228600">
              <a:spcBef>
                <a:spcPts val="0"/>
              </a:spcBef>
            </a:pPr>
            <a:r>
              <a:rPr lang="en-US" dirty="0"/>
              <a:t>Refine abstraction domain only when it is impossible to refine the scheduling function.</a:t>
            </a:r>
          </a:p>
          <a:p>
            <a:pPr marL="228600" indent="-228600">
              <a:spcBef>
                <a:spcPts val="0"/>
              </a:spcBef>
            </a:pPr>
            <a:r>
              <a:rPr lang="en-US" dirty="0"/>
              <a:t>Invariant synthesis:</a:t>
            </a:r>
          </a:p>
          <a:p>
            <a:pPr marL="685800" lvl="1" indent="-228600">
              <a:spcBef>
                <a:spcPts val="0"/>
              </a:spcBef>
            </a:pPr>
            <a:r>
              <a:rPr lang="en-US" dirty="0"/>
              <a:t>Use reversed IC3 model checking algorithm.</a:t>
            </a:r>
          </a:p>
        </p:txBody>
      </p:sp>
      <p:sp>
        <p:nvSpPr>
          <p:cNvPr id="109" name="Google Shape;109;p4">
            <a:extLst>
              <a:ext uri="{FF2B5EF4-FFF2-40B4-BE49-F238E27FC236}">
                <a16:creationId xmlns:a16="http://schemas.microsoft.com/office/drawing/2014/main" id="{634D7573-D8EF-D11C-53E9-D0A9ABCFEB37}"/>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lvl="0">
              <a:buSzPts val="4400"/>
            </a:pPr>
            <a:r>
              <a:rPr lang="en-US" dirty="0"/>
              <a:t>Refinement Relation Synthesis Algorithm</a:t>
            </a:r>
            <a:endParaRPr dirty="0"/>
          </a:p>
        </p:txBody>
      </p:sp>
      <p:sp>
        <p:nvSpPr>
          <p:cNvPr id="111" name="Google Shape;111;p4">
            <a:extLst>
              <a:ext uri="{FF2B5EF4-FFF2-40B4-BE49-F238E27FC236}">
                <a16:creationId xmlns:a16="http://schemas.microsoft.com/office/drawing/2014/main" id="{EEC2D3F8-AFBB-41F5-EA1F-298040869806}"/>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534790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3408FE6-A55C-D53E-4A3A-78EE9DFE0AEC}"/>
            </a:ext>
          </a:extLst>
        </p:cNvPr>
        <p:cNvGrpSpPr/>
        <p:nvPr/>
      </p:nvGrpSpPr>
      <p:grpSpPr>
        <a:xfrm>
          <a:off x="0" y="0"/>
          <a:ext cx="0" cy="0"/>
          <a:chOff x="0" y="0"/>
          <a:chExt cx="0" cy="0"/>
        </a:xfrm>
      </p:grpSpPr>
      <p:sp>
        <p:nvSpPr>
          <p:cNvPr id="110" name="Google Shape;110;p4">
            <a:extLst>
              <a:ext uri="{FF2B5EF4-FFF2-40B4-BE49-F238E27FC236}">
                <a16:creationId xmlns:a16="http://schemas.microsoft.com/office/drawing/2014/main" id="{63E92E8A-08EB-B78C-79B3-A6A62BBE05DA}"/>
              </a:ext>
            </a:extLst>
          </p:cNvPr>
          <p:cNvSpPr txBox="1">
            <a:spLocks noGrp="1"/>
          </p:cNvSpPr>
          <p:nvPr>
            <p:ph type="body" idx="1"/>
          </p:nvPr>
        </p:nvSpPr>
        <p:spPr>
          <a:xfrm>
            <a:off x="9942345" y="2104373"/>
            <a:ext cx="1886467" cy="4072590"/>
          </a:xfrm>
          <a:prstGeom prst="rect">
            <a:avLst/>
          </a:prstGeom>
          <a:noFill/>
          <a:ln>
            <a:noFill/>
          </a:ln>
        </p:spPr>
        <p:txBody>
          <a:bodyPr spcFirstLastPara="1" wrap="square" lIns="91425" tIns="45700" rIns="91425" bIns="45700" anchor="t" anchorCtr="0">
            <a:normAutofit/>
          </a:bodyPr>
          <a:lstStyle/>
          <a:p>
            <a:pPr marL="228600" lvl="0" indent="-228600">
              <a:spcBef>
                <a:spcPts val="0"/>
              </a:spcBef>
            </a:pPr>
            <a:endParaRPr lang="en-US" dirty="0"/>
          </a:p>
        </p:txBody>
      </p:sp>
      <p:sp>
        <p:nvSpPr>
          <p:cNvPr id="109" name="Google Shape;109;p4">
            <a:extLst>
              <a:ext uri="{FF2B5EF4-FFF2-40B4-BE49-F238E27FC236}">
                <a16:creationId xmlns:a16="http://schemas.microsoft.com/office/drawing/2014/main" id="{CBE89EE8-A54A-3574-2CC6-D7DB3F668732}"/>
              </a:ext>
            </a:extLst>
          </p:cNvPr>
          <p:cNvSpPr txBox="1">
            <a:spLocks noGrp="1"/>
          </p:cNvSpPr>
          <p:nvPr>
            <p:ph type="title"/>
          </p:nvPr>
        </p:nvSpPr>
        <p:spPr>
          <a:xfrm>
            <a:off x="463463" y="18255"/>
            <a:ext cx="11365350" cy="1325563"/>
          </a:xfrm>
          <a:prstGeom prst="rect">
            <a:avLst/>
          </a:prstGeom>
          <a:noFill/>
          <a:ln>
            <a:noFill/>
          </a:ln>
        </p:spPr>
        <p:txBody>
          <a:bodyPr spcFirstLastPara="1" wrap="square" lIns="91425" tIns="45700" rIns="91425" bIns="45700" anchor="ctr" anchorCtr="0">
            <a:normAutofit/>
          </a:bodyPr>
          <a:lstStyle/>
          <a:p>
            <a:pPr lvl="0">
              <a:buSzPts val="4400"/>
            </a:pPr>
            <a:r>
              <a:rPr lang="en-US" dirty="0"/>
              <a:t>Refinement Relation Synthesis Algorithm</a:t>
            </a:r>
            <a:endParaRPr dirty="0"/>
          </a:p>
        </p:txBody>
      </p:sp>
      <p:sp>
        <p:nvSpPr>
          <p:cNvPr id="111" name="Google Shape;111;p4">
            <a:extLst>
              <a:ext uri="{FF2B5EF4-FFF2-40B4-BE49-F238E27FC236}">
                <a16:creationId xmlns:a16="http://schemas.microsoft.com/office/drawing/2014/main" id="{78279BBB-3C69-B236-1B27-834121FFC956}"/>
              </a:ext>
            </a:extLst>
          </p:cNvPr>
          <p:cNvSpPr>
            <a:spLocks noGrp="1"/>
          </p:cNvSpPr>
          <p:nvPr>
            <p:ph type="sldNum" idx="12"/>
          </p:nvPr>
        </p:nvSpPr>
        <p:spPr>
          <a:xfrm>
            <a:off x="11198431" y="6176963"/>
            <a:ext cx="630382" cy="544513"/>
          </a:xfrm>
          <a:prstGeom prst="hexagon">
            <a:avLst>
              <a:gd name="adj" fmla="val 25000"/>
              <a:gd name="vf" fmla="val 115470"/>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2" name="Rounded Rectangle 1">
            <a:extLst>
              <a:ext uri="{FF2B5EF4-FFF2-40B4-BE49-F238E27FC236}">
                <a16:creationId xmlns:a16="http://schemas.microsoft.com/office/drawing/2014/main" id="{ECFBF611-C6CB-3DAF-AE95-98A5098FBC98}"/>
              </a:ext>
            </a:extLst>
          </p:cNvPr>
          <p:cNvSpPr/>
          <p:nvPr/>
        </p:nvSpPr>
        <p:spPr>
          <a:xfrm>
            <a:off x="2224218" y="2901028"/>
            <a:ext cx="4782066"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80507"/>
                </a:solidFill>
              </a:rPr>
              <a:t>Fs ← ∅ % </a:t>
            </a:r>
            <a:r>
              <a:rPr lang="en-US" sz="2000" i="1" dirty="0">
                <a:solidFill>
                  <a:srgbClr val="480507"/>
                </a:solidFill>
              </a:rPr>
              <a:t>reset scheduling constraints </a:t>
            </a:r>
            <a:endParaRPr lang="en-US" i="1" dirty="0">
              <a:solidFill>
                <a:srgbClr val="480507"/>
              </a:solidFill>
            </a:endParaRPr>
          </a:p>
        </p:txBody>
      </p:sp>
      <p:sp>
        <p:nvSpPr>
          <p:cNvPr id="3" name="Rounded Rectangle 2">
            <a:extLst>
              <a:ext uri="{FF2B5EF4-FFF2-40B4-BE49-F238E27FC236}">
                <a16:creationId xmlns:a16="http://schemas.microsoft.com/office/drawing/2014/main" id="{481E3C73-DB97-4B1B-999F-52B940FE0BF7}"/>
              </a:ext>
            </a:extLst>
          </p:cNvPr>
          <p:cNvSpPr/>
          <p:nvPr/>
        </p:nvSpPr>
        <p:spPr>
          <a:xfrm>
            <a:off x="1746423" y="2421974"/>
            <a:ext cx="1886466" cy="36452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i="1" dirty="0">
                <a:solidFill>
                  <a:srgbClr val="480507"/>
                </a:solidFill>
              </a:rPr>
              <a:t>While </a:t>
            </a:r>
            <a:r>
              <a:rPr lang="en-US" sz="2000" i="1" dirty="0">
                <a:solidFill>
                  <a:srgbClr val="480507"/>
                </a:solidFill>
                <a:latin typeface="Consolas" panose="020B0609020204030204" pitchFamily="49" charset="0"/>
                <a:cs typeface="Consolas" panose="020B0609020204030204" pitchFamily="49" charset="0"/>
              </a:rPr>
              <a:t>true</a:t>
            </a:r>
            <a:r>
              <a:rPr lang="en-US" sz="2000" i="1" dirty="0">
                <a:solidFill>
                  <a:srgbClr val="480507"/>
                </a:solidFill>
              </a:rPr>
              <a:t> do</a:t>
            </a:r>
            <a:endParaRPr lang="en-US" i="1" dirty="0">
              <a:solidFill>
                <a:srgbClr val="480507"/>
              </a:solidFill>
            </a:endParaRPr>
          </a:p>
        </p:txBody>
      </p:sp>
      <p:sp>
        <p:nvSpPr>
          <p:cNvPr id="4" name="Rounded Rectangle 3">
            <a:extLst>
              <a:ext uri="{FF2B5EF4-FFF2-40B4-BE49-F238E27FC236}">
                <a16:creationId xmlns:a16="http://schemas.microsoft.com/office/drawing/2014/main" id="{F362232D-2DDF-8069-B50E-C93384934515}"/>
              </a:ext>
            </a:extLst>
          </p:cNvPr>
          <p:cNvSpPr/>
          <p:nvPr/>
        </p:nvSpPr>
        <p:spPr>
          <a:xfrm>
            <a:off x="1746423" y="1942921"/>
            <a:ext cx="4098326"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80507"/>
                </a:solidFill>
              </a:rPr>
              <a:t>α</a:t>
            </a:r>
            <a:r>
              <a:rPr lang="en-US" sz="2000" dirty="0">
                <a:solidFill>
                  <a:srgbClr val="480507"/>
                </a:solidFill>
              </a:rPr>
              <a:t> ← ∅ % </a:t>
            </a:r>
            <a:r>
              <a:rPr lang="en-US" sz="2000" i="1" dirty="0">
                <a:solidFill>
                  <a:srgbClr val="480507"/>
                </a:solidFill>
              </a:rPr>
              <a:t>initialize abstract domain </a:t>
            </a:r>
            <a:endParaRPr lang="en-US" i="1" dirty="0">
              <a:solidFill>
                <a:srgbClr val="480507"/>
              </a:solidFill>
            </a:endParaRPr>
          </a:p>
        </p:txBody>
      </p:sp>
      <p:sp>
        <p:nvSpPr>
          <p:cNvPr id="5" name="Rounded Rectangle 4">
            <a:extLst>
              <a:ext uri="{FF2B5EF4-FFF2-40B4-BE49-F238E27FC236}">
                <a16:creationId xmlns:a16="http://schemas.microsoft.com/office/drawing/2014/main" id="{E3D4DE2F-D269-99F8-E713-04B610042728}"/>
              </a:ext>
            </a:extLst>
          </p:cNvPr>
          <p:cNvSpPr/>
          <p:nvPr/>
        </p:nvSpPr>
        <p:spPr>
          <a:xfrm>
            <a:off x="2224218" y="3380081"/>
            <a:ext cx="1882346" cy="364524"/>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i="1" dirty="0">
                <a:solidFill>
                  <a:srgbClr val="480507"/>
                </a:solidFill>
              </a:rPr>
              <a:t>While </a:t>
            </a:r>
            <a:r>
              <a:rPr lang="en-US" sz="2000" i="1" dirty="0">
                <a:solidFill>
                  <a:srgbClr val="480507"/>
                </a:solidFill>
                <a:latin typeface="Consolas" panose="020B0609020204030204" pitchFamily="49" charset="0"/>
                <a:cs typeface="Consolas" panose="020B0609020204030204" pitchFamily="49" charset="0"/>
              </a:rPr>
              <a:t>true</a:t>
            </a:r>
            <a:r>
              <a:rPr lang="en-US" sz="2000" i="1" dirty="0">
                <a:solidFill>
                  <a:srgbClr val="480507"/>
                </a:solidFill>
              </a:rPr>
              <a:t> do</a:t>
            </a:r>
            <a:endParaRPr lang="en-US" i="1" dirty="0">
              <a:solidFill>
                <a:srgbClr val="480507"/>
              </a:solidFill>
            </a:endParaRPr>
          </a:p>
        </p:txBody>
      </p:sp>
      <p:sp>
        <p:nvSpPr>
          <p:cNvPr id="6" name="Rounded Rectangle 5">
            <a:extLst>
              <a:ext uri="{FF2B5EF4-FFF2-40B4-BE49-F238E27FC236}">
                <a16:creationId xmlns:a16="http://schemas.microsoft.com/office/drawing/2014/main" id="{CB3EF3D4-53FF-FCFB-21FD-A2E991CAACA7}"/>
              </a:ext>
            </a:extLst>
          </p:cNvPr>
          <p:cNvSpPr/>
          <p:nvPr/>
        </p:nvSpPr>
        <p:spPr>
          <a:xfrm>
            <a:off x="2708190" y="3866438"/>
            <a:ext cx="4166287"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480507"/>
                </a:solidFill>
              </a:rPr>
              <a:t>cex</a:t>
            </a:r>
            <a:r>
              <a:rPr lang="en-US" sz="2000" dirty="0">
                <a:solidFill>
                  <a:srgbClr val="480507"/>
                </a:solidFill>
              </a:rPr>
              <a:t> ← </a:t>
            </a:r>
            <a:r>
              <a:rPr lang="en-US" sz="2000" i="1" dirty="0" err="1">
                <a:solidFill>
                  <a:srgbClr val="480507"/>
                </a:solidFill>
              </a:rPr>
              <a:t>model_checking</a:t>
            </a:r>
            <a:r>
              <a:rPr lang="en-US" sz="2000" i="1" dirty="0">
                <a:solidFill>
                  <a:srgbClr val="480507"/>
                </a:solidFill>
              </a:rPr>
              <a:t> </a:t>
            </a:r>
            <a:r>
              <a:rPr lang="en-US" sz="2000" dirty="0">
                <a:solidFill>
                  <a:srgbClr val="480507"/>
                </a:solidFill>
              </a:rPr>
              <a:t>(M</a:t>
            </a:r>
            <a:r>
              <a:rPr lang="en-US" sz="2000" i="1" baseline="-25000" dirty="0">
                <a:solidFill>
                  <a:srgbClr val="480507"/>
                </a:solidFill>
              </a:rPr>
              <a:t>×</a:t>
            </a:r>
            <a:r>
              <a:rPr lang="en-US" sz="2000" dirty="0">
                <a:solidFill>
                  <a:srgbClr val="480507"/>
                </a:solidFill>
              </a:rPr>
              <a:t>, Fs, </a:t>
            </a:r>
            <a:r>
              <a:rPr lang="el-GR" sz="2000" dirty="0">
                <a:solidFill>
                  <a:srgbClr val="480507"/>
                </a:solidFill>
              </a:rPr>
              <a:t>α</a:t>
            </a:r>
            <a:r>
              <a:rPr lang="en-US" sz="2000" dirty="0">
                <a:solidFill>
                  <a:srgbClr val="480507"/>
                </a:solidFill>
              </a:rPr>
              <a:t>) </a:t>
            </a:r>
          </a:p>
        </p:txBody>
      </p:sp>
      <p:sp>
        <p:nvSpPr>
          <p:cNvPr id="8" name="Rounded Rectangle 7">
            <a:extLst>
              <a:ext uri="{FF2B5EF4-FFF2-40B4-BE49-F238E27FC236}">
                <a16:creationId xmlns:a16="http://schemas.microsoft.com/office/drawing/2014/main" id="{963C7383-EFE5-0DB6-C902-35F75B826C89}"/>
              </a:ext>
            </a:extLst>
          </p:cNvPr>
          <p:cNvSpPr/>
          <p:nvPr/>
        </p:nvSpPr>
        <p:spPr>
          <a:xfrm>
            <a:off x="2702013" y="4348740"/>
            <a:ext cx="1569309" cy="364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solidFill>
                  <a:srgbClr val="480507"/>
                </a:solidFill>
                <a:latin typeface="Consolas" panose="020B0609020204030204" pitchFamily="49" charset="0"/>
                <a:cs typeface="Consolas" panose="020B0609020204030204" pitchFamily="49" charset="0"/>
              </a:rPr>
              <a:t>If</a:t>
            </a:r>
            <a:r>
              <a:rPr lang="en-US" sz="2000" dirty="0">
                <a:solidFill>
                  <a:srgbClr val="480507"/>
                </a:solidFill>
              </a:rPr>
              <a:t> </a:t>
            </a:r>
            <a:r>
              <a:rPr lang="en-US" sz="2000" dirty="0">
                <a:solidFill>
                  <a:srgbClr val="480507"/>
                </a:solidFill>
                <a:latin typeface="Consolas" panose="020B0609020204030204" pitchFamily="49" charset="0"/>
                <a:cs typeface="Consolas" panose="020B0609020204030204" pitchFamily="49" charset="0"/>
              </a:rPr>
              <a:t>not</a:t>
            </a:r>
            <a:r>
              <a:rPr lang="en-US" sz="2000" dirty="0">
                <a:solidFill>
                  <a:srgbClr val="480507"/>
                </a:solidFill>
              </a:rPr>
              <a:t> </a:t>
            </a:r>
            <a:r>
              <a:rPr lang="en-US" sz="2000" dirty="0" err="1">
                <a:solidFill>
                  <a:srgbClr val="480507"/>
                </a:solidFill>
              </a:rPr>
              <a:t>cex</a:t>
            </a:r>
            <a:endParaRPr lang="en-US" sz="2000" i="1" dirty="0">
              <a:solidFill>
                <a:srgbClr val="480507"/>
              </a:solidFill>
            </a:endParaRPr>
          </a:p>
        </p:txBody>
      </p:sp>
      <p:sp>
        <p:nvSpPr>
          <p:cNvPr id="9" name="Rounded Rectangle 8">
            <a:extLst>
              <a:ext uri="{FF2B5EF4-FFF2-40B4-BE49-F238E27FC236}">
                <a16:creationId xmlns:a16="http://schemas.microsoft.com/office/drawing/2014/main" id="{766BB4A9-E5D2-546E-1F85-6B4AAA39051E}"/>
              </a:ext>
            </a:extLst>
          </p:cNvPr>
          <p:cNvSpPr/>
          <p:nvPr/>
        </p:nvSpPr>
        <p:spPr>
          <a:xfrm>
            <a:off x="4471088" y="4348739"/>
            <a:ext cx="3282779"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80507"/>
                </a:solidFill>
                <a:latin typeface="Consolas" panose="020B0609020204030204" pitchFamily="49" charset="0"/>
                <a:cs typeface="Consolas" panose="020B0609020204030204" pitchFamily="49" charset="0"/>
              </a:rPr>
              <a:t>return</a:t>
            </a:r>
            <a:r>
              <a:rPr lang="en-US" sz="2000" dirty="0">
                <a:solidFill>
                  <a:srgbClr val="480507"/>
                </a:solidFill>
              </a:rPr>
              <a:t> </a:t>
            </a:r>
            <a:r>
              <a:rPr lang="en-US" sz="2000" i="1" dirty="0">
                <a:solidFill>
                  <a:srgbClr val="480507"/>
                </a:solidFill>
              </a:rPr>
              <a:t>refinement relation</a:t>
            </a:r>
          </a:p>
        </p:txBody>
      </p:sp>
      <p:sp>
        <p:nvSpPr>
          <p:cNvPr id="10" name="Rounded Rectangle 9">
            <a:extLst>
              <a:ext uri="{FF2B5EF4-FFF2-40B4-BE49-F238E27FC236}">
                <a16:creationId xmlns:a16="http://schemas.microsoft.com/office/drawing/2014/main" id="{BD062432-DCDE-7233-F5E0-5438D60A5836}"/>
              </a:ext>
            </a:extLst>
          </p:cNvPr>
          <p:cNvSpPr/>
          <p:nvPr/>
        </p:nvSpPr>
        <p:spPr>
          <a:xfrm>
            <a:off x="2702013" y="4831041"/>
            <a:ext cx="1569309" cy="364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solidFill>
                  <a:srgbClr val="480507"/>
                </a:solidFill>
                <a:latin typeface="Consolas" panose="020B0609020204030204" pitchFamily="49" charset="0"/>
                <a:cs typeface="Consolas" panose="020B0609020204030204" pitchFamily="49" charset="0"/>
              </a:rPr>
              <a:t>Else</a:t>
            </a:r>
            <a:endParaRPr lang="en-US" sz="2000" i="1" dirty="0">
              <a:solidFill>
                <a:srgbClr val="480507"/>
              </a:solidFill>
            </a:endParaRPr>
          </a:p>
        </p:txBody>
      </p:sp>
      <p:sp>
        <p:nvSpPr>
          <p:cNvPr id="11" name="Rounded Rectangle 10">
            <a:extLst>
              <a:ext uri="{FF2B5EF4-FFF2-40B4-BE49-F238E27FC236}">
                <a16:creationId xmlns:a16="http://schemas.microsoft.com/office/drawing/2014/main" id="{01B01229-C24B-E1DD-C67C-87AB0298BB65}"/>
              </a:ext>
            </a:extLst>
          </p:cNvPr>
          <p:cNvSpPr/>
          <p:nvPr/>
        </p:nvSpPr>
        <p:spPr>
          <a:xfrm>
            <a:off x="4471088" y="4831040"/>
            <a:ext cx="3282779"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80507"/>
                </a:solidFill>
              </a:rPr>
              <a:t>Fs ← </a:t>
            </a:r>
            <a:r>
              <a:rPr lang="en-US" sz="2000" i="1" dirty="0">
                <a:solidFill>
                  <a:srgbClr val="480507"/>
                </a:solidFill>
              </a:rPr>
              <a:t>refine</a:t>
            </a:r>
            <a:r>
              <a:rPr lang="en-US" sz="2000" dirty="0">
                <a:solidFill>
                  <a:srgbClr val="480507"/>
                </a:solidFill>
              </a:rPr>
              <a:t> (Fs, </a:t>
            </a:r>
            <a:r>
              <a:rPr lang="en-US" sz="2000" dirty="0" err="1">
                <a:solidFill>
                  <a:srgbClr val="480507"/>
                </a:solidFill>
              </a:rPr>
              <a:t>cex</a:t>
            </a:r>
            <a:r>
              <a:rPr lang="en-US" sz="2000" dirty="0">
                <a:solidFill>
                  <a:srgbClr val="480507"/>
                </a:solidFill>
              </a:rPr>
              <a:t>)</a:t>
            </a:r>
            <a:endParaRPr lang="en-US" sz="2000" i="1" dirty="0">
              <a:solidFill>
                <a:srgbClr val="480507"/>
              </a:solidFill>
            </a:endParaRPr>
          </a:p>
        </p:txBody>
      </p:sp>
      <p:sp>
        <p:nvSpPr>
          <p:cNvPr id="12" name="Rounded Rectangle 11">
            <a:extLst>
              <a:ext uri="{FF2B5EF4-FFF2-40B4-BE49-F238E27FC236}">
                <a16:creationId xmlns:a16="http://schemas.microsoft.com/office/drawing/2014/main" id="{7445B119-B906-3AA2-B3E5-B4DAC4633DF8}"/>
              </a:ext>
            </a:extLst>
          </p:cNvPr>
          <p:cNvSpPr/>
          <p:nvPr/>
        </p:nvSpPr>
        <p:spPr>
          <a:xfrm>
            <a:off x="2702013" y="5316679"/>
            <a:ext cx="3142736" cy="3645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solidFill>
                  <a:srgbClr val="480507"/>
                </a:solidFill>
                <a:latin typeface="Consolas" panose="020B0609020204030204" pitchFamily="49" charset="0"/>
                <a:cs typeface="Consolas" panose="020B0609020204030204" pitchFamily="49" charset="0"/>
              </a:rPr>
              <a:t>If</a:t>
            </a:r>
            <a:r>
              <a:rPr lang="en-US" sz="2000" dirty="0">
                <a:solidFill>
                  <a:srgbClr val="480507"/>
                </a:solidFill>
              </a:rPr>
              <a:t> </a:t>
            </a:r>
            <a:r>
              <a:rPr lang="en-US" sz="2000" dirty="0" err="1">
                <a:solidFill>
                  <a:srgbClr val="480507"/>
                </a:solidFill>
                <a:latin typeface="Consolas" panose="020B0609020204030204" pitchFamily="49" charset="0"/>
                <a:cs typeface="Consolas" panose="020B0609020204030204" pitchFamily="49" charset="0"/>
              </a:rPr>
              <a:t>is_</a:t>
            </a:r>
            <a:r>
              <a:rPr lang="en-US" sz="2000" i="1" dirty="0" err="1">
                <a:solidFill>
                  <a:srgbClr val="480507"/>
                </a:solidFill>
                <a:latin typeface="Consolas" panose="020B0609020204030204" pitchFamily="49" charset="0"/>
                <a:cs typeface="Consolas" panose="020B0609020204030204" pitchFamily="49" charset="0"/>
              </a:rPr>
              <a:t>invalid</a:t>
            </a:r>
            <a:r>
              <a:rPr lang="en-US" sz="2000" dirty="0">
                <a:solidFill>
                  <a:srgbClr val="480507"/>
                </a:solidFill>
                <a:latin typeface="Consolas" panose="020B0609020204030204" pitchFamily="49" charset="0"/>
                <a:cs typeface="Consolas" panose="020B0609020204030204" pitchFamily="49" charset="0"/>
              </a:rPr>
              <a:t> (</a:t>
            </a:r>
            <a:r>
              <a:rPr lang="en-US" sz="2000" dirty="0">
                <a:solidFill>
                  <a:srgbClr val="480507"/>
                </a:solidFill>
              </a:rPr>
              <a:t>Fs</a:t>
            </a:r>
            <a:r>
              <a:rPr lang="en-US" sz="2000" dirty="0">
                <a:solidFill>
                  <a:srgbClr val="480507"/>
                </a:solidFill>
                <a:latin typeface="Consolas" panose="020B0609020204030204" pitchFamily="49" charset="0"/>
                <a:cs typeface="Consolas" panose="020B0609020204030204" pitchFamily="49" charset="0"/>
              </a:rPr>
              <a:t>)</a:t>
            </a:r>
            <a:endParaRPr lang="en-US" sz="2000" i="1" dirty="0">
              <a:solidFill>
                <a:srgbClr val="480507"/>
              </a:solidFill>
            </a:endParaRPr>
          </a:p>
        </p:txBody>
      </p:sp>
      <p:sp>
        <p:nvSpPr>
          <p:cNvPr id="13" name="Rounded Rectangle 12">
            <a:extLst>
              <a:ext uri="{FF2B5EF4-FFF2-40B4-BE49-F238E27FC236}">
                <a16:creationId xmlns:a16="http://schemas.microsoft.com/office/drawing/2014/main" id="{23CBDA1C-88C0-E8E0-058A-457DAB0FD1AA}"/>
              </a:ext>
            </a:extLst>
          </p:cNvPr>
          <p:cNvSpPr/>
          <p:nvPr/>
        </p:nvSpPr>
        <p:spPr>
          <a:xfrm>
            <a:off x="6054814" y="5316678"/>
            <a:ext cx="1699054"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80507"/>
                </a:solidFill>
                <a:latin typeface="Consolas" panose="020B0609020204030204" pitchFamily="49" charset="0"/>
                <a:cs typeface="Consolas" panose="020B0609020204030204" pitchFamily="49" charset="0"/>
              </a:rPr>
              <a:t>break</a:t>
            </a:r>
            <a:endParaRPr lang="en-US" sz="2000" i="1" dirty="0">
              <a:solidFill>
                <a:srgbClr val="480507"/>
              </a:solidFill>
            </a:endParaRPr>
          </a:p>
        </p:txBody>
      </p:sp>
      <p:sp>
        <p:nvSpPr>
          <p:cNvPr id="14" name="Rounded Rectangle 13">
            <a:extLst>
              <a:ext uri="{FF2B5EF4-FFF2-40B4-BE49-F238E27FC236}">
                <a16:creationId xmlns:a16="http://schemas.microsoft.com/office/drawing/2014/main" id="{C4E8E7AF-A49F-AA77-FDC3-CAEC21B1B6D7}"/>
              </a:ext>
            </a:extLst>
          </p:cNvPr>
          <p:cNvSpPr/>
          <p:nvPr/>
        </p:nvSpPr>
        <p:spPr>
          <a:xfrm>
            <a:off x="2224218" y="5796450"/>
            <a:ext cx="3282779" cy="364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dirty="0">
                <a:solidFill>
                  <a:srgbClr val="480507"/>
                </a:solidFill>
              </a:rPr>
              <a:t>α</a:t>
            </a:r>
            <a:r>
              <a:rPr lang="en-US" sz="2000" dirty="0">
                <a:solidFill>
                  <a:srgbClr val="480507"/>
                </a:solidFill>
              </a:rPr>
              <a:t> ← </a:t>
            </a:r>
            <a:r>
              <a:rPr lang="en-US" sz="2000" i="1" dirty="0">
                <a:solidFill>
                  <a:srgbClr val="480507"/>
                </a:solidFill>
              </a:rPr>
              <a:t>refine</a:t>
            </a:r>
            <a:r>
              <a:rPr lang="en-US" sz="2000" dirty="0">
                <a:solidFill>
                  <a:srgbClr val="480507"/>
                </a:solidFill>
              </a:rPr>
              <a:t> (</a:t>
            </a:r>
            <a:r>
              <a:rPr lang="el-GR" sz="2000" dirty="0">
                <a:solidFill>
                  <a:srgbClr val="480507"/>
                </a:solidFill>
              </a:rPr>
              <a:t>α</a:t>
            </a:r>
            <a:r>
              <a:rPr lang="en-US" sz="2000" dirty="0">
                <a:solidFill>
                  <a:srgbClr val="480507"/>
                </a:solidFill>
              </a:rPr>
              <a:t>, </a:t>
            </a:r>
            <a:r>
              <a:rPr lang="en-US" sz="2000" dirty="0" err="1">
                <a:solidFill>
                  <a:srgbClr val="480507"/>
                </a:solidFill>
              </a:rPr>
              <a:t>cex</a:t>
            </a:r>
            <a:r>
              <a:rPr lang="en-US" sz="2000" dirty="0">
                <a:solidFill>
                  <a:srgbClr val="480507"/>
                </a:solidFill>
              </a:rPr>
              <a:t>)</a:t>
            </a:r>
            <a:endParaRPr lang="en-US" sz="2000" i="1" dirty="0">
              <a:solidFill>
                <a:srgbClr val="480507"/>
              </a:solidFill>
            </a:endParaRPr>
          </a:p>
        </p:txBody>
      </p:sp>
    </p:spTree>
    <p:extLst>
      <p:ext uri="{BB962C8B-B14F-4D97-AF65-F5344CB8AC3E}">
        <p14:creationId xmlns:p14="http://schemas.microsoft.com/office/powerpoint/2010/main" val="4192394613"/>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E2841"/>
      </a:dk2>
      <a:lt2>
        <a:srgbClr val="E8E8E8"/>
      </a:lt2>
      <a:accent1>
        <a:srgbClr val="FBD7E7"/>
      </a:accent1>
      <a:accent2>
        <a:srgbClr val="E97132"/>
      </a:accent2>
      <a:accent3>
        <a:srgbClr val="C1D830"/>
      </a:accent3>
      <a:accent4>
        <a:srgbClr val="492354"/>
      </a:accent4>
      <a:accent5>
        <a:srgbClr val="1A2051"/>
      </a:accent5>
      <a:accent6>
        <a:srgbClr val="4EA72E"/>
      </a:accent6>
      <a:hlink>
        <a:srgbClr val="F37837"/>
      </a:hlink>
      <a:folHlink>
        <a:srgbClr val="A93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9201</TotalTime>
  <Words>2486</Words>
  <Application>Microsoft Macintosh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Consolas</vt:lpstr>
      <vt:lpstr>Times New Roman</vt:lpstr>
      <vt:lpstr>Office Theme</vt:lpstr>
      <vt:lpstr>RE3: Finding Refinement Relations with Relational Mapping Abstraction</vt:lpstr>
      <vt:lpstr>Refinement Checking</vt:lpstr>
      <vt:lpstr>Refinement Relation</vt:lpstr>
      <vt:lpstr>Refinement Relation: Applications</vt:lpstr>
      <vt:lpstr>Equivalence Checking as Self-composition</vt:lpstr>
      <vt:lpstr>Relational Mapping Abstraction</vt:lpstr>
      <vt:lpstr>Relational Transition Diagram</vt:lpstr>
      <vt:lpstr>Refinement Relation Synthesis Algorithm</vt:lpstr>
      <vt:lpstr>Refinement Relation Synthesis Algorithm</vt:lpstr>
      <vt:lpstr>Experimental Results</vt:lpstr>
      <vt:lpstr>Error Detection and Correction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 Rossell</dc:creator>
  <cp:lastModifiedBy>k431</cp:lastModifiedBy>
  <cp:revision>87</cp:revision>
  <dcterms:created xsi:type="dcterms:W3CDTF">2024-09-11T13:48:27Z</dcterms:created>
  <dcterms:modified xsi:type="dcterms:W3CDTF">2025-06-25T20:31:44Z</dcterms:modified>
</cp:coreProperties>
</file>