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Raleway"/>
      <p:regular r:id="rId26"/>
      <p:bold r:id="rId27"/>
      <p:italic r:id="rId28"/>
      <p:boldItalic r:id="rId29"/>
    </p:embeddedFont>
    <p:embeddedFont>
      <p:font typeface="Helvetica Neue"/>
      <p:regular r:id="rId30"/>
      <p:bold r:id="rId31"/>
      <p:italic r:id="rId32"/>
      <p:boldItalic r:id="rId33"/>
    </p:embeddedFont>
    <p:embeddedFont>
      <p:font typeface="Space Grotesk Medium"/>
      <p:regular r:id="rId34"/>
      <p:bold r:id="rId35"/>
    </p:embeddedFont>
    <p:embeddedFont>
      <p:font typeface="Helvetica Neue Light"/>
      <p:regular r:id="rId36"/>
      <p:bold r:id="rId37"/>
      <p:italic r:id="rId38"/>
      <p:boldItalic r:id="rId39"/>
    </p:embeddedFont>
    <p:embeddedFont>
      <p:font typeface="Space Grotesk"/>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Guannan Zha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paceGrotesk-regular.fntdata"/><Relationship Id="rId20" Type="http://schemas.openxmlformats.org/officeDocument/2006/relationships/slide" Target="slides/slide13.xml"/><Relationship Id="rId41" Type="http://schemas.openxmlformats.org/officeDocument/2006/relationships/font" Target="fonts/SpaceGrotesk-bold.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Raleway-regular.fntdata"/><Relationship Id="rId25" Type="http://schemas.openxmlformats.org/officeDocument/2006/relationships/slide" Target="slides/slide18.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aleway-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4.xml"/><Relationship Id="rId33" Type="http://schemas.openxmlformats.org/officeDocument/2006/relationships/font" Target="fonts/HelveticaNeue-boldItalic.fntdata"/><Relationship Id="rId10" Type="http://schemas.openxmlformats.org/officeDocument/2006/relationships/slide" Target="slides/slide3.xml"/><Relationship Id="rId32" Type="http://schemas.openxmlformats.org/officeDocument/2006/relationships/font" Target="fonts/HelveticaNeue-italic.fntdata"/><Relationship Id="rId13" Type="http://schemas.openxmlformats.org/officeDocument/2006/relationships/slide" Target="slides/slide6.xml"/><Relationship Id="rId35" Type="http://schemas.openxmlformats.org/officeDocument/2006/relationships/font" Target="fonts/SpaceGroteskMedium-bold.fntdata"/><Relationship Id="rId12" Type="http://schemas.openxmlformats.org/officeDocument/2006/relationships/slide" Target="slides/slide5.xml"/><Relationship Id="rId34" Type="http://schemas.openxmlformats.org/officeDocument/2006/relationships/font" Target="fonts/SpaceGroteskMedium-regular.fntdata"/><Relationship Id="rId15" Type="http://schemas.openxmlformats.org/officeDocument/2006/relationships/slide" Target="slides/slide8.xml"/><Relationship Id="rId37" Type="http://schemas.openxmlformats.org/officeDocument/2006/relationships/font" Target="fonts/HelveticaNeueLight-bold.fntdata"/><Relationship Id="rId14" Type="http://schemas.openxmlformats.org/officeDocument/2006/relationships/slide" Target="slides/slide7.xml"/><Relationship Id="rId36" Type="http://schemas.openxmlformats.org/officeDocument/2006/relationships/font" Target="fonts/HelveticaNeueLight-regular.fntdata"/><Relationship Id="rId17" Type="http://schemas.openxmlformats.org/officeDocument/2006/relationships/slide" Target="slides/slide10.xml"/><Relationship Id="rId39" Type="http://schemas.openxmlformats.org/officeDocument/2006/relationships/font" Target="fonts/HelveticaNeueLight-boldItalic.fntdata"/><Relationship Id="rId16" Type="http://schemas.openxmlformats.org/officeDocument/2006/relationships/slide" Target="slides/slide9.xml"/><Relationship Id="rId38" Type="http://schemas.openxmlformats.org/officeDocument/2006/relationships/font" Target="fonts/HelveticaNeueLight-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2-31T04:45:33.679">
    <p:pos x="196" y="524"/>
    <p:text>对于搞 GenAI 的人来说，post-training 指后训练，是训练过程的一部分（引入误解）；inference-time 指训练完成后的运行阶段，但丢失了 post-training 的语感。
如果你有更好的词，在这里替换。</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2d9bcbadc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g3b2d9bcbadc_0_2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
              <a:t>Hi, in this talk, we will discuss how to leverage the synergy of software and hardware to re-establish the security </a:t>
            </a:r>
            <a:r>
              <a:rPr lang="en"/>
              <a:t>foundation</a:t>
            </a:r>
            <a:r>
              <a:rPr lang="en"/>
              <a:t> of generative AI models.</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
              <a:t>I am professor hai zhou, and this work is led by my students, doctor You Li and doctor Guannan Zhao.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b3e735f57c_1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b3e735f57c_1_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support locking operations, LLA adds several lightweight modules to AI accelerator hardware. It is designed to be compatible with almost any dataflow patterns, and is not dependent on any specific AI compilers.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locking unit consists of multiple permutation fabrics. Each fabric is implemented with a key-controlled butterfly network and it shuffles several consecutive output lanes of the systolic array. The trigger logic determines in which cycle the locking unit should be activated. It introduces a specific delay to each output lane according to the dataflow pattern of the systolic array.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b4326d1829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b4326d1829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We conduct experiments on the Minitron family of large-language models. </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The right figure compares the locking effectiveness of LLA against the state-of-the art model locking technique, HPNN. Even without an attack, HPNN is barely effective on large-language models with billions of parameters. In contrast, LLA renders all models unusable with only 256 key bits.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b4326d1829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b4326d1829_0_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solidFill>
                  <a:schemeClr val="dk1"/>
                </a:solidFill>
              </a:rPr>
              <a:t>Oracle-guided attack is the most powerful attacks against model locking. In this setting, the adversary can query an activated model for arbitrary times and collect the corresponding outputs. It then launches a gradient-based attack or genetic-based attack to infer the correct key values. According to our experiments, the adversary can recover no more than 38% performance degradation when there are 8,192 key bits, indicating the high robustness of LLA.</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b4326d1829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b4326d1829_0_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solidFill>
                  <a:schemeClr val="dk1"/>
                </a:solidFill>
              </a:rPr>
              <a:t>LLA is highly efficient. The computational overhead is merely 0.001% for 256 key bits, and 0.1% for 2,048 key bits.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b2d9bcbadc_0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g3b2d9bcbadc_0_1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
              <a:t>Thank you for your attention!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41fae6049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b41fae6049_2_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Now let’s look at the experimental setup. On the left side, Table 1 shows the models we used. We tested four different models, including Minitron and Llama 3. This ensures our method works for different model sizes and structures.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On the right side, Figure 5 compares the effectiveness of our method with HPNN, a previous state-of-the-art method. Please look at the left plot for HPNN. Most lines stay high, which suggests the protection is limited, except the blue line for Llama 3.1, which drops when we protect more neurons. In contrast, if you look at the right plot for LLA, all lines consistently stay at the bottom. This demonstrates that our method is generally more effective at suppressing model functionality.</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41fae6049_2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b41fae6049_2_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Next, I will talk about robustness. We tested LLA against a very strong attack called the OG Gradient Based Attack. Here, OG stands for “Oracle Guided”, where the attacker tries to guess the key using outputs from an oracle model.</a:t>
            </a:r>
            <a:endParaRPr/>
          </a:p>
          <a:p>
            <a:pPr indent="0" lvl="0" marL="0" rtl="0" algn="l">
              <a:lnSpc>
                <a:spcPct val="115000"/>
              </a:lnSpc>
              <a:spcBef>
                <a:spcPts val="1200"/>
              </a:spcBef>
              <a:spcAft>
                <a:spcPts val="0"/>
              </a:spcAft>
              <a:buNone/>
            </a:pPr>
            <a:r>
              <a:rPr lang="en"/>
              <a:t>Please look at Figure 7. The x-axis represents the number of protected neurons. As we move to the right, we use a larger key size. You can see that the MMLU scores on the left decrease, and the Perplexity on the right increases. Although the model might still run, its performance is degraded compared to the original level. This suggests that the attack reduces the quality of the model, making a pirated version less competitive.</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b41fae6049_2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b41fae6049_2_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Now let us discuss efficiency. We aim for a balance between security and cost.</a:t>
            </a:r>
            <a:endParaRPr/>
          </a:p>
          <a:p>
            <a:pPr indent="0" lvl="0" marL="0" rtl="0" algn="l">
              <a:lnSpc>
                <a:spcPct val="115000"/>
              </a:lnSpc>
              <a:spcBef>
                <a:spcPts val="1200"/>
              </a:spcBef>
              <a:spcAft>
                <a:spcPts val="0"/>
              </a:spcAft>
              <a:buNone/>
            </a:pPr>
            <a:r>
              <a:rPr lang="en"/>
              <a:t>Figure 6 shows the overhead. The red line on the right graph indicates that the computational cost is very small.</a:t>
            </a:r>
            <a:endParaRPr/>
          </a:p>
          <a:p>
            <a:pPr indent="0" lvl="0" marL="0" rtl="0" algn="l">
              <a:lnSpc>
                <a:spcPct val="115000"/>
              </a:lnSpc>
              <a:spcBef>
                <a:spcPts val="1200"/>
              </a:spcBef>
              <a:spcAft>
                <a:spcPts val="0"/>
              </a:spcAft>
              <a:buNone/>
            </a:pPr>
            <a:r>
              <a:rPr lang="en"/>
              <a:t>The graph on the left shows that the key size grows linearly. This indicates that we can scale up the protection to a high security level with a manageable cost.</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b41fae6049_2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b41fae6049_2_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Finally, we conducted an ablation study to analyze our design.</a:t>
            </a:r>
            <a:endParaRPr/>
          </a:p>
          <a:p>
            <a:pPr indent="0" lvl="0" marL="0" rtl="0" algn="l">
              <a:lnSpc>
                <a:spcPct val="115000"/>
              </a:lnSpc>
              <a:spcBef>
                <a:spcPts val="1200"/>
              </a:spcBef>
              <a:spcAft>
                <a:spcPts val="0"/>
              </a:spcAft>
              <a:buNone/>
            </a:pPr>
            <a:r>
              <a:rPr lang="en"/>
              <a:t>On the left, Figure 9 shows different configurations. Columns 1 and 2 show that without selecting the right blocks or outliers, the lock is not effective. Column 3 shows the result without the Rotation Matrix. The performance varies a lot, meaning the protection is not stable without it.</a:t>
            </a:r>
            <a:endParaRPr/>
          </a:p>
          <a:p>
            <a:pPr indent="0" lvl="0" marL="0" rtl="0" algn="l">
              <a:lnSpc>
                <a:spcPct val="115000"/>
              </a:lnSpc>
              <a:spcBef>
                <a:spcPts val="1200"/>
              </a:spcBef>
              <a:spcAft>
                <a:spcPts val="0"/>
              </a:spcAft>
              <a:buNone/>
            </a:pPr>
            <a:r>
              <a:rPr lang="en"/>
              <a:t>The last two columns compare Negation and Permutation methods. We compare them further in Figure 10 on the right. The 'Negation Based' plot shows high fidelity, meaning the attack is often successful. However, our 'Permutation Based' method maintains much lower fidelity. This suggests that shuffling the values provides better security than just flipping them.</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b38efbfce9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b38efbfce9_0_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GenAI is a revolutionary technology, but training a GenAI model requires massive data, substantial computational resources, and high expertise. As a result, new business models have emerged to allow clients with limited </a:t>
            </a:r>
            <a:r>
              <a:rPr lang="en"/>
              <a:t>resources</a:t>
            </a:r>
            <a:r>
              <a:rPr lang="en"/>
              <a:t> to access GenAI capabilities. Inference-as-a-service means that models are hosted on the cloud and accessed through APIs. Self-hosting allows organizations to deploy models internally and thus protect their confidential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both scenarios, model parameters are exposed to various participants within the model supply chain, including cloud service providers, network service providers, and end-users. Unauthorized distribution of proprietary models can cause significant financial loss to the IP owners. Moreover, unrestricted access to model parameters can poses serious security risks. For example, adversarial prompts </a:t>
            </a:r>
            <a:r>
              <a:rPr lang="en"/>
              <a:t>can cause</a:t>
            </a:r>
            <a:r>
              <a:rPr lang="en"/>
              <a:t> the generation of harmful and misleading content, while backdoor attacks allow attackers to manipulate the generated content through malicious triggers.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b39e572d9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b39e572d9a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 locking is a </a:t>
            </a:r>
            <a:r>
              <a:rPr lang="en"/>
              <a:t>prominent</a:t>
            </a:r>
            <a:r>
              <a:rPr lang="en"/>
              <a:t> approach to protect the intellectual property of integrated circuits. It embeds key-controlled protection units into a circuit netlist, which is essentially a network of logic gates. The secret key is stored on-chip in a tamper-proof module. As a result, an adversary cannot recover the original functionality of the circuit without knowing the correct key.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methodology can be extended to protect the intellectual property of AI models. In this setting, the neural network is regarded as a network of neurons. But an AI model is not a hardware. How is it possible to implement model locking in reality?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b3a2c9d52d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b3a2c9d52d_0_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encountered several critical challenges when applying logic locking to generative models. First, model locking is a software concept, whereas the secret key is stored on hardware. It is unclear how to bridge this gap at a reasonable cost. Second, generative models have billions of parameters, and these parameters are highly redundant. Removing 25% of layers in Llama2-13B results in only a slight performance drop. Third, </a:t>
            </a:r>
            <a:r>
              <a:rPr lang="en">
                <a:solidFill>
                  <a:schemeClr val="dk1"/>
                </a:solidFill>
              </a:rPr>
              <a:t>generative models contain outliers, which are the abnormally large weights and features. Suppressing a single weight outlier can have a more significant impact than pruning hundreds of thousands of normal weights. An adversary can infer key values by observing their effects on outlier features.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b3a2c9d52d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b3a2c9d52d_0_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assume a general and realistic threat model. The adversary can be any parties within the model supply chain, including the cloud service provider, the network service provider, or the end user. It can obtain the model architecture and all the parameters, query the model through cloud API or an activated hardware, and obtain a small portion of the training dataset. The goal of the adversary is to find the correct key or recover the functionality of the original model.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b3bcaaba6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b3bcaaba6b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proposed LLA, or logic-locked accelerator framework can be applied to any given generative model and does not require additional training. </a:t>
            </a:r>
            <a:r>
              <a:rPr lang="en"/>
              <a:t>LLA leverages the synergy of software and hardware to achieve robustness and efficiency at the same time. At the software level, it associate key bits with selected protection neurons, employ key obfuscation to enhance robustness, and apply model post-processing so that a correct key can resume the original functionality. At the hardware level, it attaches a lightweight locking unit to the systolic array of an accelerator, so that all operations can be conducted on the fly with minimum overhead.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design ensures that the model will function correctly only when a correct key is embedded in the hardware. Therefore, an encrypted model can be sent to the user through a public channel, and a piece of hardware with a pre-installed secret key serves as a license to access the </a:t>
            </a:r>
            <a:r>
              <a:rPr lang="en"/>
              <a:t>service</a:t>
            </a:r>
            <a:r>
              <a:rPr lang="en"/>
              <a:t> of the model provider.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b3e735f57c_1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b3e735f57c_1_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introduce the locking mechanism of LLA from the software perspective. The first step is to identify the protection neurons. The locking procedure consists of a sequence of function-preserving orthogonal transformations, in which every transformation matrix is cancelled by its transpose, so the final output remains the same. All the matrices within the same pair of </a:t>
            </a:r>
            <a:r>
              <a:rPr lang="en"/>
              <a:t>parentheses</a:t>
            </a:r>
            <a:r>
              <a:rPr lang="en"/>
              <a:t> can be merged together to form the new up and down matrices. LLA selects the feed-forward module of a single transformer layer to place key bits. In such a way, it can always trigger the weight outliers within the down layer, and ensure that all key bits are correlated with each other.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3e735f57c_1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b3e735f57c_1_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pair of transformation matrices are the permutation matrices, P and P-transpose. The P matrix reorders the neurons within an FFN module, so that all the protection neurons are repositioned to the front of the feature dimension. Those neurons which can trigger the weight outliers are selected as the protection neurons. </a:t>
            </a:r>
            <a:r>
              <a:rPr lang="en"/>
              <a:t>In practice</a:t>
            </a:r>
            <a:r>
              <a:rPr lang="en"/>
              <a:t>, we use random simulation to detect the neurons that can produce large feature magnitudes.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b3e735f57c_1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b3e735f57c_1_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pair of transformation matrices are the key matrices, K and K-transpose. The K matrix is decomposed into disjoint groups, and each group rearrange the elements within </a:t>
            </a:r>
            <a:r>
              <a:rPr lang="en"/>
              <a:t>the</a:t>
            </a:r>
            <a:r>
              <a:rPr lang="en"/>
              <a:t> </a:t>
            </a:r>
            <a:r>
              <a:rPr lang="en"/>
              <a:t>group</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third pair of matrices are the rotation matrices, R and R-transpose, which are added to further enhance robustness. The top-left part, H, is a randomized Hadamard matrix, whose elements are randomly sampled from -1 and 1. The benefits of R include: evenly distributing the effect of feature outliers across all dimensions for a more smooth feature distribution, enhancing the correlation between all key bits to obscure their relationships, and discretizing feature values to resist gradient-based attacks.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57" name="Google Shape;57;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62" name="Google Shape;62;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6" name="Google Shape;6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1" name="Google Shape;71;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4" name="Google Shape;74;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8" name="Google Shape;7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1" name="Google Shape;81;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21"/>
          <p:cNvCxnSpPr/>
          <p:nvPr/>
        </p:nvCxnSpPr>
        <p:spPr>
          <a:xfrm>
            <a:off x="5029675" y="4495500"/>
            <a:ext cx="468300" cy="0"/>
          </a:xfrm>
          <a:prstGeom prst="straightConnector1">
            <a:avLst/>
          </a:prstGeom>
          <a:noFill/>
          <a:ln cap="flat" cmpd="sng" w="7150">
            <a:solidFill>
              <a:schemeClr val="lt1"/>
            </a:solidFill>
            <a:prstDash val="solid"/>
            <a:round/>
            <a:headEnd len="sm" w="sm" type="none"/>
            <a:tailEnd len="sm" w="sm" type="none"/>
          </a:ln>
        </p:spPr>
      </p:cxnSp>
      <p:sp>
        <p:nvSpPr>
          <p:cNvPr id="85" name="Google Shape;85;p2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86" name="Google Shape;86;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7" name="Google Shape;87;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88" name="Google Shape;88;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91" name="Google Shape;91;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bg>
      <p:bgPr>
        <a:solidFill>
          <a:srgbClr val="000000"/>
        </a:solidFill>
      </p:bgPr>
    </p:bg>
    <p:spTree>
      <p:nvGrpSpPr>
        <p:cNvPr id="99" name="Shape 99"/>
        <p:cNvGrpSpPr/>
        <p:nvPr/>
      </p:nvGrpSpPr>
      <p:grpSpPr>
        <a:xfrm>
          <a:off x="0" y="0"/>
          <a:ext cx="0" cy="0"/>
          <a:chOff x="0" y="0"/>
          <a:chExt cx="0" cy="0"/>
        </a:xfrm>
      </p:grpSpPr>
      <p:sp>
        <p:nvSpPr>
          <p:cNvPr id="100" name="Google Shape;100;p25"/>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rmAutofit/>
          </a:bodyPr>
          <a:lstStyle>
            <a:lvl1pPr lvl="0" algn="ctr">
              <a:lnSpc>
                <a:spcPct val="100000"/>
              </a:lnSpc>
              <a:spcBef>
                <a:spcPts val="0"/>
              </a:spcBef>
              <a:spcAft>
                <a:spcPts val="0"/>
              </a:spcAft>
              <a:buClr>
                <a:srgbClr val="FFFFFF"/>
              </a:buClr>
              <a:buSzPts val="4200"/>
              <a:buFont typeface="Helvetica Neue"/>
              <a:buNone/>
              <a:defRPr>
                <a:solidFill>
                  <a:srgbClr val="FFFFFF"/>
                </a:solidFill>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p:txBody>
      </p:sp>
      <p:sp>
        <p:nvSpPr>
          <p:cNvPr id="101" name="Google Shape;101;p25"/>
          <p:cNvSpPr txBox="1"/>
          <p:nvPr>
            <p:ph idx="1" type="body"/>
          </p:nvPr>
        </p:nvSpPr>
        <p:spPr>
          <a:xfrm>
            <a:off x="666750" y="2652713"/>
            <a:ext cx="7810500" cy="595500"/>
          </a:xfrm>
          <a:prstGeom prst="rect">
            <a:avLst/>
          </a:prstGeom>
          <a:noFill/>
          <a:ln>
            <a:noFill/>
          </a:ln>
        </p:spPr>
        <p:txBody>
          <a:bodyPr anchorCtr="0" anchor="t" bIns="19050" lIns="19050" spcFirstLastPara="1" rIns="19050" wrap="square" tIns="19050">
            <a:normAutofit/>
          </a:bodyPr>
          <a:lstStyle>
            <a:lvl1pPr indent="-228600" lvl="0" marL="457200" algn="ctr">
              <a:lnSpc>
                <a:spcPct val="100000"/>
              </a:lnSpc>
              <a:spcBef>
                <a:spcPts val="0"/>
              </a:spcBef>
              <a:spcAft>
                <a:spcPts val="0"/>
              </a:spcAft>
              <a:buClr>
                <a:srgbClr val="FFFFFF"/>
              </a:buClr>
              <a:buSzPts val="2000"/>
              <a:buFont typeface="Helvetica Neue"/>
              <a:buNone/>
              <a:defRPr>
                <a:solidFill>
                  <a:srgbClr val="FFFFFF"/>
                </a:solidFill>
              </a:defRPr>
            </a:lvl1pPr>
            <a:lvl2pPr indent="-228600" lvl="1" marL="914400" algn="ctr">
              <a:lnSpc>
                <a:spcPct val="100000"/>
              </a:lnSpc>
              <a:spcBef>
                <a:spcPts val="0"/>
              </a:spcBef>
              <a:spcAft>
                <a:spcPts val="0"/>
              </a:spcAft>
              <a:buClr>
                <a:srgbClr val="FFFFFF"/>
              </a:buClr>
              <a:buSzPts val="2000"/>
              <a:buFont typeface="Helvetica Neue"/>
              <a:buNone/>
              <a:defRPr>
                <a:solidFill>
                  <a:srgbClr val="FFFFFF"/>
                </a:solidFill>
              </a:defRPr>
            </a:lvl2pPr>
            <a:lvl3pPr indent="-228600" lvl="2" marL="1371600" algn="ctr">
              <a:lnSpc>
                <a:spcPct val="100000"/>
              </a:lnSpc>
              <a:spcBef>
                <a:spcPts val="0"/>
              </a:spcBef>
              <a:spcAft>
                <a:spcPts val="0"/>
              </a:spcAft>
              <a:buClr>
                <a:srgbClr val="FFFFFF"/>
              </a:buClr>
              <a:buSzPts val="2000"/>
              <a:buFont typeface="Helvetica Neue"/>
              <a:buNone/>
              <a:defRPr>
                <a:solidFill>
                  <a:srgbClr val="FFFFFF"/>
                </a:solidFill>
              </a:defRPr>
            </a:lvl3pPr>
            <a:lvl4pPr indent="-228600" lvl="3" marL="1828800" algn="ctr">
              <a:lnSpc>
                <a:spcPct val="100000"/>
              </a:lnSpc>
              <a:spcBef>
                <a:spcPts val="0"/>
              </a:spcBef>
              <a:spcAft>
                <a:spcPts val="0"/>
              </a:spcAft>
              <a:buClr>
                <a:srgbClr val="FFFFFF"/>
              </a:buClr>
              <a:buSzPts val="2000"/>
              <a:buFont typeface="Helvetica Neue"/>
              <a:buNone/>
              <a:defRPr>
                <a:solidFill>
                  <a:srgbClr val="FFFFFF"/>
                </a:solidFill>
              </a:defRPr>
            </a:lvl4pPr>
            <a:lvl5pPr indent="-228600" lvl="4" marL="2286000" algn="ctr">
              <a:lnSpc>
                <a:spcPct val="100000"/>
              </a:lnSpc>
              <a:spcBef>
                <a:spcPts val="0"/>
              </a:spcBef>
              <a:spcAft>
                <a:spcPts val="0"/>
              </a:spcAft>
              <a:buClr>
                <a:srgbClr val="FFFFFF"/>
              </a:buClr>
              <a:buSzPts val="2000"/>
              <a:buFont typeface="Helvetica Neue"/>
              <a:buNone/>
              <a:defRPr>
                <a:solidFill>
                  <a:srgbClr val="FFFFFF"/>
                </a:solidFill>
              </a:defRPr>
            </a:lvl5pPr>
            <a:lvl6pPr indent="-279400" lvl="5" marL="2743200" algn="l">
              <a:lnSpc>
                <a:spcPct val="100000"/>
              </a:lnSpc>
              <a:spcBef>
                <a:spcPts val="2200"/>
              </a:spcBef>
              <a:spcAft>
                <a:spcPts val="0"/>
              </a:spcAft>
              <a:buClr>
                <a:srgbClr val="000000"/>
              </a:buClr>
              <a:buSzPts val="800"/>
              <a:buChar char="■"/>
              <a:defRPr/>
            </a:lvl6pPr>
            <a:lvl7pPr indent="-279400" lvl="6" marL="3200400" algn="l">
              <a:lnSpc>
                <a:spcPct val="100000"/>
              </a:lnSpc>
              <a:spcBef>
                <a:spcPts val="2200"/>
              </a:spcBef>
              <a:spcAft>
                <a:spcPts val="0"/>
              </a:spcAft>
              <a:buClr>
                <a:srgbClr val="000000"/>
              </a:buClr>
              <a:buSzPts val="800"/>
              <a:buChar char="●"/>
              <a:defRPr/>
            </a:lvl7pPr>
            <a:lvl8pPr indent="-279400" lvl="7" marL="3657600" algn="l">
              <a:lnSpc>
                <a:spcPct val="100000"/>
              </a:lnSpc>
              <a:spcBef>
                <a:spcPts val="2200"/>
              </a:spcBef>
              <a:spcAft>
                <a:spcPts val="0"/>
              </a:spcAft>
              <a:buClr>
                <a:srgbClr val="000000"/>
              </a:buClr>
              <a:buSzPts val="800"/>
              <a:buChar char="○"/>
              <a:defRPr/>
            </a:lvl8pPr>
            <a:lvl9pPr indent="-279400" lvl="8" marL="4114800" algn="l">
              <a:lnSpc>
                <a:spcPct val="100000"/>
              </a:lnSpc>
              <a:spcBef>
                <a:spcPts val="2200"/>
              </a:spcBef>
              <a:spcAft>
                <a:spcPts val="0"/>
              </a:spcAft>
              <a:buClr>
                <a:srgbClr val="000000"/>
              </a:buClr>
              <a:buSzPts val="800"/>
              <a:buChar char="■"/>
              <a:defRPr/>
            </a:lvl9pPr>
          </a:lstStyle>
          <a:p/>
        </p:txBody>
      </p:sp>
      <p:sp>
        <p:nvSpPr>
          <p:cNvPr id="102" name="Google Shape;102;p2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algn="ctr">
              <a:lnSpc>
                <a:spcPct val="100000"/>
              </a:lnSpc>
              <a:spcBef>
                <a:spcPts val="0"/>
              </a:spcBef>
              <a:spcAft>
                <a:spcPts val="0"/>
              </a:spcAft>
              <a:buClr>
                <a:srgbClr val="FFFFFF"/>
              </a:buClr>
              <a:buSzPts val="900"/>
              <a:buFont typeface="Helvetica Neue Light"/>
              <a:buNone/>
              <a:defRPr>
                <a:solidFill>
                  <a:srgbClr val="FFFFFF"/>
                </a:solidFill>
              </a:defRPr>
            </a:lvl1pPr>
            <a:lvl2pPr indent="0" lvl="1" marL="0" algn="ctr">
              <a:lnSpc>
                <a:spcPct val="100000"/>
              </a:lnSpc>
              <a:spcBef>
                <a:spcPts val="0"/>
              </a:spcBef>
              <a:spcAft>
                <a:spcPts val="0"/>
              </a:spcAft>
              <a:buClr>
                <a:srgbClr val="FFFFFF"/>
              </a:buClr>
              <a:buSzPts val="900"/>
              <a:buFont typeface="Helvetica Neue Light"/>
              <a:buNone/>
              <a:defRPr>
                <a:solidFill>
                  <a:srgbClr val="FFFFFF"/>
                </a:solidFill>
              </a:defRPr>
            </a:lvl2pPr>
            <a:lvl3pPr indent="0" lvl="2" marL="0" algn="ctr">
              <a:lnSpc>
                <a:spcPct val="100000"/>
              </a:lnSpc>
              <a:spcBef>
                <a:spcPts val="0"/>
              </a:spcBef>
              <a:spcAft>
                <a:spcPts val="0"/>
              </a:spcAft>
              <a:buClr>
                <a:srgbClr val="FFFFFF"/>
              </a:buClr>
              <a:buSzPts val="900"/>
              <a:buFont typeface="Helvetica Neue Light"/>
              <a:buNone/>
              <a:defRPr>
                <a:solidFill>
                  <a:srgbClr val="FFFFFF"/>
                </a:solidFill>
              </a:defRPr>
            </a:lvl3pPr>
            <a:lvl4pPr indent="0" lvl="3" marL="0" algn="ctr">
              <a:lnSpc>
                <a:spcPct val="100000"/>
              </a:lnSpc>
              <a:spcBef>
                <a:spcPts val="0"/>
              </a:spcBef>
              <a:spcAft>
                <a:spcPts val="0"/>
              </a:spcAft>
              <a:buClr>
                <a:srgbClr val="FFFFFF"/>
              </a:buClr>
              <a:buSzPts val="900"/>
              <a:buFont typeface="Helvetica Neue Light"/>
              <a:buNone/>
              <a:defRPr>
                <a:solidFill>
                  <a:srgbClr val="FFFFFF"/>
                </a:solidFill>
              </a:defRPr>
            </a:lvl4pPr>
            <a:lvl5pPr indent="0" lvl="4" marL="0" algn="ctr">
              <a:lnSpc>
                <a:spcPct val="100000"/>
              </a:lnSpc>
              <a:spcBef>
                <a:spcPts val="0"/>
              </a:spcBef>
              <a:spcAft>
                <a:spcPts val="0"/>
              </a:spcAft>
              <a:buClr>
                <a:srgbClr val="FFFFFF"/>
              </a:buClr>
              <a:buSzPts val="900"/>
              <a:buFont typeface="Helvetica Neue Light"/>
              <a:buNone/>
              <a:defRPr>
                <a:solidFill>
                  <a:srgbClr val="FFFFFF"/>
                </a:solidFill>
              </a:defRPr>
            </a:lvl5pPr>
            <a:lvl6pPr indent="0" lvl="5" marL="0" algn="ctr">
              <a:lnSpc>
                <a:spcPct val="100000"/>
              </a:lnSpc>
              <a:spcBef>
                <a:spcPts val="0"/>
              </a:spcBef>
              <a:spcAft>
                <a:spcPts val="0"/>
              </a:spcAft>
              <a:buClr>
                <a:srgbClr val="FFFFFF"/>
              </a:buClr>
              <a:buSzPts val="900"/>
              <a:buFont typeface="Helvetica Neue Light"/>
              <a:buNone/>
              <a:defRPr>
                <a:solidFill>
                  <a:srgbClr val="FFFFFF"/>
                </a:solidFill>
              </a:defRPr>
            </a:lvl6pPr>
            <a:lvl7pPr indent="0" lvl="6" marL="0" algn="ctr">
              <a:lnSpc>
                <a:spcPct val="100000"/>
              </a:lnSpc>
              <a:spcBef>
                <a:spcPts val="0"/>
              </a:spcBef>
              <a:spcAft>
                <a:spcPts val="0"/>
              </a:spcAft>
              <a:buClr>
                <a:srgbClr val="FFFFFF"/>
              </a:buClr>
              <a:buSzPts val="900"/>
              <a:buFont typeface="Helvetica Neue Light"/>
              <a:buNone/>
              <a:defRPr>
                <a:solidFill>
                  <a:srgbClr val="FFFFFF"/>
                </a:solidFill>
              </a:defRPr>
            </a:lvl7pPr>
            <a:lvl8pPr indent="0" lvl="7" marL="0" algn="ctr">
              <a:lnSpc>
                <a:spcPct val="100000"/>
              </a:lnSpc>
              <a:spcBef>
                <a:spcPts val="0"/>
              </a:spcBef>
              <a:spcAft>
                <a:spcPts val="0"/>
              </a:spcAft>
              <a:buClr>
                <a:srgbClr val="FFFFFF"/>
              </a:buClr>
              <a:buSzPts val="900"/>
              <a:buFont typeface="Helvetica Neue Light"/>
              <a:buNone/>
              <a:defRPr>
                <a:solidFill>
                  <a:srgbClr val="FFFFFF"/>
                </a:solidFill>
              </a:defRPr>
            </a:lvl8pPr>
            <a:lvl9pPr indent="0" lvl="8" marL="0" algn="ctr">
              <a:lnSpc>
                <a:spcPct val="100000"/>
              </a:lnSpc>
              <a:spcBef>
                <a:spcPts val="0"/>
              </a:spcBef>
              <a:spcAft>
                <a:spcPts val="0"/>
              </a:spcAft>
              <a:buClr>
                <a:srgbClr val="FFFFFF"/>
              </a:buClr>
              <a:buSzPts val="900"/>
              <a:buFont typeface="Helvetica Neue Light"/>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b="0" i="0" sz="900" u="none" cap="none" strike="noStrike">
              <a:latin typeface="Helvetica Neue Light"/>
              <a:ea typeface="Helvetica Neue Light"/>
              <a:cs typeface="Helvetica Neue Light"/>
              <a:sym typeface="Helvetica Neue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3" name="Shape 103"/>
        <p:cNvGrpSpPr/>
        <p:nvPr/>
      </p:nvGrpSpPr>
      <p:grpSpPr>
        <a:xfrm>
          <a:off x="0" y="0"/>
          <a:ext cx="0" cy="0"/>
          <a:chOff x="0" y="0"/>
          <a:chExt cx="0" cy="0"/>
        </a:xfrm>
      </p:grpSpPr>
      <p:sp>
        <p:nvSpPr>
          <p:cNvPr id="104" name="Google Shape;104;p26"/>
          <p:cNvSpPr txBox="1"/>
          <p:nvPr>
            <p:ph type="title"/>
          </p:nvPr>
        </p:nvSpPr>
        <p:spPr>
          <a:xfrm>
            <a:off x="184762" y="91717"/>
            <a:ext cx="8774700" cy="419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3000"/>
              <a:buNone/>
              <a:defRPr b="1" i="0" sz="2700">
                <a:solidFill>
                  <a:schemeClr val="dk1"/>
                </a:solidFill>
                <a:latin typeface="Arial"/>
                <a:ea typeface="Arial"/>
                <a:cs typeface="Arial"/>
                <a:sym typeface="Aria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5" name="Google Shape;105;p26"/>
          <p:cNvSpPr txBox="1"/>
          <p:nvPr>
            <p:ph idx="1" type="body"/>
          </p:nvPr>
        </p:nvSpPr>
        <p:spPr>
          <a:xfrm>
            <a:off x="506049" y="975060"/>
            <a:ext cx="8019000" cy="28275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800"/>
              <a:buNone/>
              <a:defRPr b="0" i="0" sz="1100">
                <a:solidFill>
                  <a:schemeClr val="dk1"/>
                </a:solidFill>
                <a:latin typeface="Arial"/>
                <a:ea typeface="Arial"/>
                <a:cs typeface="Arial"/>
                <a:sym typeface="Arial"/>
              </a:defRPr>
            </a:lvl1pPr>
            <a:lvl2pPr indent="-228600" lvl="1" marL="914400" algn="l">
              <a:spcBef>
                <a:spcPts val="1200"/>
              </a:spcBef>
              <a:spcAft>
                <a:spcPts val="0"/>
              </a:spcAft>
              <a:buSzPts val="1400"/>
              <a:buNone/>
              <a:defRPr/>
            </a:lvl2pPr>
            <a:lvl3pPr indent="-228600" lvl="2" marL="1371600" algn="l">
              <a:spcBef>
                <a:spcPts val="1200"/>
              </a:spcBef>
              <a:spcAft>
                <a:spcPts val="0"/>
              </a:spcAft>
              <a:buSzPts val="1400"/>
              <a:buNone/>
              <a:defRPr/>
            </a:lvl3pPr>
            <a:lvl4pPr indent="-228600" lvl="3" marL="1828800" algn="l">
              <a:spcBef>
                <a:spcPts val="1200"/>
              </a:spcBef>
              <a:spcAft>
                <a:spcPts val="0"/>
              </a:spcAft>
              <a:buSzPts val="1400"/>
              <a:buNone/>
              <a:defRPr/>
            </a:lvl4pPr>
            <a:lvl5pPr indent="-228600" lvl="4" marL="2286000" algn="l">
              <a:spcBef>
                <a:spcPts val="1200"/>
              </a:spcBef>
              <a:spcAft>
                <a:spcPts val="0"/>
              </a:spcAft>
              <a:buSzPts val="1400"/>
              <a:buNone/>
              <a:defRPr/>
            </a:lvl5pPr>
            <a:lvl6pPr indent="-228600" lvl="5" marL="2743200" algn="l">
              <a:spcBef>
                <a:spcPts val="1200"/>
              </a:spcBef>
              <a:spcAft>
                <a:spcPts val="0"/>
              </a:spcAft>
              <a:buSzPts val="1400"/>
              <a:buNone/>
              <a:defRPr/>
            </a:lvl6pPr>
            <a:lvl7pPr indent="-228600" lvl="6" marL="3200400" algn="l">
              <a:spcBef>
                <a:spcPts val="1200"/>
              </a:spcBef>
              <a:spcAft>
                <a:spcPts val="0"/>
              </a:spcAft>
              <a:buSzPts val="1400"/>
              <a:buNone/>
              <a:defRPr/>
            </a:lvl7pPr>
            <a:lvl8pPr indent="-228600" lvl="7" marL="3657600" algn="l">
              <a:spcBef>
                <a:spcPts val="1200"/>
              </a:spcBef>
              <a:spcAft>
                <a:spcPts val="0"/>
              </a:spcAft>
              <a:buSzPts val="1400"/>
              <a:buNone/>
              <a:defRPr/>
            </a:lvl8pPr>
            <a:lvl9pPr indent="-228600" lvl="8" marL="4114800" algn="l">
              <a:spcBef>
                <a:spcPts val="1200"/>
              </a:spcBef>
              <a:spcAft>
                <a:spcPts val="1200"/>
              </a:spcAft>
              <a:buSzPts val="1400"/>
              <a:buNone/>
              <a:defRPr/>
            </a:lvl9pPr>
          </a:lstStyle>
          <a:p/>
        </p:txBody>
      </p:sp>
      <p:sp>
        <p:nvSpPr>
          <p:cNvPr id="106" name="Google Shape;106;p26"/>
          <p:cNvSpPr txBox="1"/>
          <p:nvPr>
            <p:ph idx="11" type="ftr"/>
          </p:nvPr>
        </p:nvSpPr>
        <p:spPr>
          <a:xfrm>
            <a:off x="3108960" y="4783455"/>
            <a:ext cx="2925900" cy="2571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sz="600">
                <a:solidFill>
                  <a:srgbClr val="888888"/>
                </a:solidFill>
              </a:defRPr>
            </a:lvl1pPr>
            <a:lvl2pPr lvl="1" algn="l">
              <a:spcBef>
                <a:spcPts val="0"/>
              </a:spcBef>
              <a:spcAft>
                <a:spcPts val="0"/>
              </a:spcAft>
              <a:buSzPts val="600"/>
              <a:buNone/>
              <a:defRPr sz="600"/>
            </a:lvl2pPr>
            <a:lvl3pPr lvl="2" algn="l">
              <a:spcBef>
                <a:spcPts val="0"/>
              </a:spcBef>
              <a:spcAft>
                <a:spcPts val="0"/>
              </a:spcAft>
              <a:buSzPts val="600"/>
              <a:buNone/>
              <a:defRPr sz="600"/>
            </a:lvl3pPr>
            <a:lvl4pPr lvl="3" algn="l">
              <a:spcBef>
                <a:spcPts val="0"/>
              </a:spcBef>
              <a:spcAft>
                <a:spcPts val="0"/>
              </a:spcAft>
              <a:buSzPts val="600"/>
              <a:buNone/>
              <a:defRPr sz="600"/>
            </a:lvl4pPr>
            <a:lvl5pPr lvl="4" algn="l">
              <a:spcBef>
                <a:spcPts val="0"/>
              </a:spcBef>
              <a:spcAft>
                <a:spcPts val="0"/>
              </a:spcAft>
              <a:buSzPts val="600"/>
              <a:buNone/>
              <a:defRPr sz="600"/>
            </a:lvl5pPr>
            <a:lvl6pPr lvl="5" algn="l">
              <a:spcBef>
                <a:spcPts val="0"/>
              </a:spcBef>
              <a:spcAft>
                <a:spcPts val="0"/>
              </a:spcAft>
              <a:buSzPts val="600"/>
              <a:buNone/>
              <a:defRPr sz="600"/>
            </a:lvl6pPr>
            <a:lvl7pPr lvl="6" algn="l">
              <a:spcBef>
                <a:spcPts val="0"/>
              </a:spcBef>
              <a:spcAft>
                <a:spcPts val="0"/>
              </a:spcAft>
              <a:buSzPts val="600"/>
              <a:buNone/>
              <a:defRPr sz="600"/>
            </a:lvl7pPr>
            <a:lvl8pPr lvl="7" algn="l">
              <a:spcBef>
                <a:spcPts val="0"/>
              </a:spcBef>
              <a:spcAft>
                <a:spcPts val="0"/>
              </a:spcAft>
              <a:buSzPts val="600"/>
              <a:buNone/>
              <a:defRPr sz="600"/>
            </a:lvl8pPr>
            <a:lvl9pPr lvl="8" algn="l">
              <a:spcBef>
                <a:spcPts val="0"/>
              </a:spcBef>
              <a:spcAft>
                <a:spcPts val="0"/>
              </a:spcAft>
              <a:buSzPts val="600"/>
              <a:buNone/>
              <a:defRPr sz="600"/>
            </a:lvl9pPr>
          </a:lstStyle>
          <a:p/>
        </p:txBody>
      </p:sp>
      <p:sp>
        <p:nvSpPr>
          <p:cNvPr id="107" name="Google Shape;107;p26"/>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sz="600">
                <a:solidFill>
                  <a:srgbClr val="888888"/>
                </a:solidFill>
              </a:defRPr>
            </a:lvl1pPr>
            <a:lvl2pPr lvl="1" algn="l">
              <a:spcBef>
                <a:spcPts val="0"/>
              </a:spcBef>
              <a:spcAft>
                <a:spcPts val="0"/>
              </a:spcAft>
              <a:buSzPts val="600"/>
              <a:buNone/>
              <a:defRPr sz="600"/>
            </a:lvl2pPr>
            <a:lvl3pPr lvl="2" algn="l">
              <a:spcBef>
                <a:spcPts val="0"/>
              </a:spcBef>
              <a:spcAft>
                <a:spcPts val="0"/>
              </a:spcAft>
              <a:buSzPts val="600"/>
              <a:buNone/>
              <a:defRPr sz="600"/>
            </a:lvl3pPr>
            <a:lvl4pPr lvl="3" algn="l">
              <a:spcBef>
                <a:spcPts val="0"/>
              </a:spcBef>
              <a:spcAft>
                <a:spcPts val="0"/>
              </a:spcAft>
              <a:buSzPts val="600"/>
              <a:buNone/>
              <a:defRPr sz="600"/>
            </a:lvl4pPr>
            <a:lvl5pPr lvl="4" algn="l">
              <a:spcBef>
                <a:spcPts val="0"/>
              </a:spcBef>
              <a:spcAft>
                <a:spcPts val="0"/>
              </a:spcAft>
              <a:buSzPts val="600"/>
              <a:buNone/>
              <a:defRPr sz="600"/>
            </a:lvl5pPr>
            <a:lvl6pPr lvl="5" algn="l">
              <a:spcBef>
                <a:spcPts val="0"/>
              </a:spcBef>
              <a:spcAft>
                <a:spcPts val="0"/>
              </a:spcAft>
              <a:buSzPts val="600"/>
              <a:buNone/>
              <a:defRPr sz="600"/>
            </a:lvl6pPr>
            <a:lvl7pPr lvl="6" algn="l">
              <a:spcBef>
                <a:spcPts val="0"/>
              </a:spcBef>
              <a:spcAft>
                <a:spcPts val="0"/>
              </a:spcAft>
              <a:buSzPts val="600"/>
              <a:buNone/>
              <a:defRPr sz="600"/>
            </a:lvl7pPr>
            <a:lvl8pPr lvl="7" algn="l">
              <a:spcBef>
                <a:spcPts val="0"/>
              </a:spcBef>
              <a:spcAft>
                <a:spcPts val="0"/>
              </a:spcAft>
              <a:buSzPts val="600"/>
              <a:buNone/>
              <a:defRPr sz="600"/>
            </a:lvl8pPr>
            <a:lvl9pPr lvl="8" algn="l">
              <a:spcBef>
                <a:spcPts val="0"/>
              </a:spcBef>
              <a:spcAft>
                <a:spcPts val="0"/>
              </a:spcAft>
              <a:buSzPts val="600"/>
              <a:buNone/>
              <a:defRPr sz="600"/>
            </a:lvl9pPr>
          </a:lstStyle>
          <a:p/>
        </p:txBody>
      </p:sp>
      <p:sp>
        <p:nvSpPr>
          <p:cNvPr id="108" name="Google Shape;108;p26"/>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sz="1400">
                <a:solidFill>
                  <a:schemeClr val="lt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hyperlink" Target="mailto:acl2022@underline.io" TargetMode="External"/><Relationship Id="rId4" Type="http://schemas.openxmlformats.org/officeDocument/2006/relationships/image" Target="../media/image4.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hyperlink" Target="mailto:acl2022@underline.i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A"/>
        </a:solidFill>
      </p:bgPr>
    </p:bg>
    <p:spTree>
      <p:nvGrpSpPr>
        <p:cNvPr id="112" name="Shape 112"/>
        <p:cNvGrpSpPr/>
        <p:nvPr/>
      </p:nvGrpSpPr>
      <p:grpSpPr>
        <a:xfrm>
          <a:off x="0" y="0"/>
          <a:ext cx="0" cy="0"/>
          <a:chOff x="0" y="0"/>
          <a:chExt cx="0" cy="0"/>
        </a:xfrm>
      </p:grpSpPr>
      <p:sp>
        <p:nvSpPr>
          <p:cNvPr id="113" name="Google Shape;113;p27"/>
          <p:cNvSpPr txBox="1"/>
          <p:nvPr/>
        </p:nvSpPr>
        <p:spPr>
          <a:xfrm>
            <a:off x="0" y="3503550"/>
            <a:ext cx="5528700" cy="1824000"/>
          </a:xfrm>
          <a:prstGeom prst="rect">
            <a:avLst/>
          </a:prstGeom>
          <a:no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Arial"/>
                <a:ea typeface="Arial"/>
                <a:cs typeface="Arial"/>
                <a:sym typeface="Arial"/>
              </a:rPr>
              <a:t>If you have any questions, please contact us at </a:t>
            </a:r>
            <a:endParaRPr b="1"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1" i="0" lang="en" sz="3000" u="sng" cap="none" strike="noStrike">
                <a:solidFill>
                  <a:schemeClr val="lt1"/>
                </a:solidFill>
                <a:latin typeface="Arial"/>
                <a:ea typeface="Arial"/>
                <a:cs typeface="Arial"/>
                <a:sym typeface="Arial"/>
                <a:hlinkClick r:id="rId3">
                  <a:extLst>
                    <a:ext uri="{A12FA001-AC4F-418D-AE19-62706E023703}">
                      <ahyp:hlinkClr val="tx"/>
                    </a:ext>
                  </a:extLst>
                </a:hlinkClick>
              </a:rPr>
              <a:t>acl2022@underline.io</a:t>
            </a:r>
            <a:r>
              <a:rPr b="1" i="0" lang="en" sz="3000" u="none" cap="none" strike="noStrike">
                <a:solidFill>
                  <a:schemeClr val="lt1"/>
                </a:solidFill>
                <a:latin typeface="Arial"/>
                <a:ea typeface="Arial"/>
                <a:cs typeface="Arial"/>
                <a:sym typeface="Arial"/>
              </a:rPr>
              <a:t> </a:t>
            </a:r>
            <a:endParaRPr b="1" i="0" sz="3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Arial"/>
                <a:ea typeface="Arial"/>
                <a:cs typeface="Arial"/>
                <a:sym typeface="Arial"/>
              </a:rPr>
              <a:t> </a:t>
            </a:r>
            <a:endParaRPr b="1"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We are happy to help!</a:t>
            </a:r>
            <a:endParaRPr b="0"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Helvetica Neue"/>
              <a:ea typeface="Helvetica Neue"/>
              <a:cs typeface="Helvetica Neue"/>
              <a:sym typeface="Helvetica Neue"/>
            </a:endParaRPr>
          </a:p>
        </p:txBody>
      </p:sp>
      <p:sp>
        <p:nvSpPr>
          <p:cNvPr id="114" name="Google Shape;114;p27"/>
          <p:cNvSpPr/>
          <p:nvPr/>
        </p:nvSpPr>
        <p:spPr>
          <a:xfrm>
            <a:off x="0" y="0"/>
            <a:ext cx="9144000" cy="5169300"/>
          </a:xfrm>
          <a:prstGeom prst="rect">
            <a:avLst/>
          </a:prstGeom>
          <a:solidFill>
            <a:srgbClr val="023D7A"/>
          </a:solidFill>
          <a:ln cap="flat" cmpd="sng" w="357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5" name="Google Shape;115;p27" title="Screenshot 2025-07-09 122742.png"/>
          <p:cNvPicPr preferRelativeResize="0"/>
          <p:nvPr/>
        </p:nvPicPr>
        <p:blipFill>
          <a:blip r:embed="rId4">
            <a:alphaModFix/>
          </a:blip>
          <a:stretch>
            <a:fillRect/>
          </a:stretch>
        </p:blipFill>
        <p:spPr>
          <a:xfrm>
            <a:off x="789384" y="3"/>
            <a:ext cx="7565229" cy="1679156"/>
          </a:xfrm>
          <a:prstGeom prst="rect">
            <a:avLst/>
          </a:prstGeom>
          <a:noFill/>
          <a:ln>
            <a:noFill/>
          </a:ln>
        </p:spPr>
      </p:pic>
      <p:sp>
        <p:nvSpPr>
          <p:cNvPr id="116" name="Google Shape;116;p27"/>
          <p:cNvSpPr txBox="1"/>
          <p:nvPr/>
        </p:nvSpPr>
        <p:spPr>
          <a:xfrm>
            <a:off x="789375" y="2167833"/>
            <a:ext cx="7565400" cy="957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 sz="2200">
                <a:solidFill>
                  <a:schemeClr val="lt1"/>
                </a:solidFill>
                <a:latin typeface="Source Sans Pro"/>
                <a:ea typeface="Source Sans Pro"/>
                <a:cs typeface="Source Sans Pro"/>
                <a:sym typeface="Source Sans Pro"/>
              </a:rPr>
              <a:t>LLA: Enhancing Security and Privacy for Generative Models</a:t>
            </a:r>
            <a:endParaRPr b="1" sz="22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b="1" lang="en" sz="2200">
                <a:solidFill>
                  <a:schemeClr val="lt1"/>
                </a:solidFill>
                <a:latin typeface="Source Sans Pro"/>
                <a:ea typeface="Source Sans Pro"/>
                <a:cs typeface="Source Sans Pro"/>
                <a:sym typeface="Source Sans Pro"/>
              </a:rPr>
              <a:t>with </a:t>
            </a:r>
            <a:r>
              <a:rPr b="1" lang="en" sz="2200" u="sng">
                <a:solidFill>
                  <a:schemeClr val="lt1"/>
                </a:solidFill>
                <a:latin typeface="Source Sans Pro"/>
                <a:ea typeface="Source Sans Pro"/>
                <a:cs typeface="Source Sans Pro"/>
                <a:sym typeface="Source Sans Pro"/>
              </a:rPr>
              <a:t>L</a:t>
            </a:r>
            <a:r>
              <a:rPr b="1" lang="en" sz="2200">
                <a:solidFill>
                  <a:schemeClr val="lt1"/>
                </a:solidFill>
                <a:latin typeface="Source Sans Pro"/>
                <a:ea typeface="Source Sans Pro"/>
                <a:cs typeface="Source Sans Pro"/>
                <a:sym typeface="Source Sans Pro"/>
              </a:rPr>
              <a:t>ogic-</a:t>
            </a:r>
            <a:r>
              <a:rPr b="1" lang="en" sz="2200" u="sng">
                <a:solidFill>
                  <a:schemeClr val="lt1"/>
                </a:solidFill>
                <a:latin typeface="Source Sans Pro"/>
                <a:ea typeface="Source Sans Pro"/>
                <a:cs typeface="Source Sans Pro"/>
                <a:sym typeface="Source Sans Pro"/>
              </a:rPr>
              <a:t>L</a:t>
            </a:r>
            <a:r>
              <a:rPr b="1" lang="en" sz="2200">
                <a:solidFill>
                  <a:schemeClr val="lt1"/>
                </a:solidFill>
                <a:latin typeface="Source Sans Pro"/>
                <a:ea typeface="Source Sans Pro"/>
                <a:cs typeface="Source Sans Pro"/>
                <a:sym typeface="Source Sans Pro"/>
              </a:rPr>
              <a:t>ocked </a:t>
            </a:r>
            <a:r>
              <a:rPr b="1" lang="en" sz="2200" u="sng">
                <a:solidFill>
                  <a:schemeClr val="lt1"/>
                </a:solidFill>
                <a:latin typeface="Source Sans Pro"/>
                <a:ea typeface="Source Sans Pro"/>
                <a:cs typeface="Source Sans Pro"/>
                <a:sym typeface="Source Sans Pro"/>
              </a:rPr>
              <a:t>A</a:t>
            </a:r>
            <a:r>
              <a:rPr b="1" lang="en" sz="2200">
                <a:solidFill>
                  <a:schemeClr val="lt1"/>
                </a:solidFill>
                <a:latin typeface="Source Sans Pro"/>
                <a:ea typeface="Source Sans Pro"/>
                <a:cs typeface="Source Sans Pro"/>
                <a:sym typeface="Source Sans Pro"/>
              </a:rPr>
              <a:t>ccelerators</a:t>
            </a:r>
            <a:endParaRPr b="1" sz="2200">
              <a:solidFill>
                <a:schemeClr val="lt1"/>
              </a:solidFill>
              <a:latin typeface="Source Sans Pro"/>
              <a:ea typeface="Source Sans Pro"/>
              <a:cs typeface="Source Sans Pro"/>
              <a:sym typeface="Source Sans Pro"/>
            </a:endParaRPr>
          </a:p>
        </p:txBody>
      </p:sp>
      <p:pic>
        <p:nvPicPr>
          <p:cNvPr id="117" name="Google Shape;117;p27"/>
          <p:cNvPicPr preferRelativeResize="0"/>
          <p:nvPr/>
        </p:nvPicPr>
        <p:blipFill>
          <a:blip r:embed="rId5">
            <a:alphaModFix/>
          </a:blip>
          <a:stretch>
            <a:fillRect/>
          </a:stretch>
        </p:blipFill>
        <p:spPr>
          <a:xfrm>
            <a:off x="3590125" y="3970875"/>
            <a:ext cx="1963740" cy="1104601"/>
          </a:xfrm>
          <a:prstGeom prst="rect">
            <a:avLst/>
          </a:prstGeom>
          <a:noFill/>
          <a:ln>
            <a:noFill/>
          </a:ln>
        </p:spPr>
      </p:pic>
      <p:sp>
        <p:nvSpPr>
          <p:cNvPr id="118" name="Google Shape;118;p27"/>
          <p:cNvSpPr txBox="1"/>
          <p:nvPr/>
        </p:nvSpPr>
        <p:spPr>
          <a:xfrm>
            <a:off x="789375" y="3231497"/>
            <a:ext cx="7565400" cy="4005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en" sz="1800">
                <a:solidFill>
                  <a:schemeClr val="lt1"/>
                </a:solidFill>
                <a:latin typeface="Source Sans Pro"/>
                <a:ea typeface="Source Sans Pro"/>
                <a:cs typeface="Source Sans Pro"/>
                <a:sym typeface="Source Sans Pro"/>
              </a:rPr>
              <a:t>You Li*, Guannan Zhao*, Yuhao Ju, Yunqi He, Jie Gu and </a:t>
            </a:r>
            <a:r>
              <a:rPr lang="en" sz="1800" u="sng">
                <a:solidFill>
                  <a:schemeClr val="lt1"/>
                </a:solidFill>
                <a:latin typeface="Source Sans Pro"/>
                <a:ea typeface="Source Sans Pro"/>
                <a:cs typeface="Source Sans Pro"/>
                <a:sym typeface="Source Sans Pro"/>
              </a:rPr>
              <a:t>Hai Zhou</a:t>
            </a:r>
            <a:endParaRPr sz="1800" u="sng">
              <a:solidFill>
                <a:schemeClr val="lt1"/>
              </a:solidFill>
              <a:latin typeface="Source Sans Pro"/>
              <a:ea typeface="Source Sans Pro"/>
              <a:cs typeface="Source Sans Pro"/>
              <a:sym typeface="Source Sans Pro"/>
            </a:endParaRPr>
          </a:p>
        </p:txBody>
      </p:sp>
      <p:sp>
        <p:nvSpPr>
          <p:cNvPr id="119" name="Google Shape;119;p27"/>
          <p:cNvSpPr txBox="1"/>
          <p:nvPr/>
        </p:nvSpPr>
        <p:spPr>
          <a:xfrm>
            <a:off x="789385" y="4895389"/>
            <a:ext cx="1387200" cy="2481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en" sz="1200">
                <a:solidFill>
                  <a:schemeClr val="lt1"/>
                </a:solidFill>
                <a:latin typeface="Source Sans Pro"/>
                <a:ea typeface="Source Sans Pro"/>
                <a:cs typeface="Source Sans Pro"/>
                <a:sym typeface="Source Sans Pro"/>
              </a:rPr>
              <a:t>*Equal Contribution</a:t>
            </a:r>
            <a:endParaRPr sz="1200" u="sng">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Locking Mechanism – Hardware Arch.</a:t>
            </a:r>
            <a:endParaRPr sz="2400">
              <a:solidFill>
                <a:schemeClr val="dk1"/>
              </a:solidFill>
              <a:latin typeface="Space Grotesk"/>
              <a:ea typeface="Space Grotesk"/>
              <a:cs typeface="Space Grotesk"/>
              <a:sym typeface="Space Grotesk"/>
            </a:endParaRPr>
          </a:p>
        </p:txBody>
      </p:sp>
      <p:sp>
        <p:nvSpPr>
          <p:cNvPr id="186" name="Google Shape;186;p36"/>
          <p:cNvSpPr txBox="1"/>
          <p:nvPr>
            <p:ph idx="1" type="body"/>
          </p:nvPr>
        </p:nvSpPr>
        <p:spPr>
          <a:xfrm>
            <a:off x="311700" y="831850"/>
            <a:ext cx="6336600" cy="40269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Char char="●"/>
            </a:pPr>
            <a:r>
              <a:rPr lang="en" sz="1700">
                <a:solidFill>
                  <a:schemeClr val="dk1"/>
                </a:solidFill>
              </a:rPr>
              <a:t>LLA is designed to be compatible with almost any AI compilers or accelerators</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 sz="1700">
                <a:solidFill>
                  <a:schemeClr val="dk1"/>
                </a:solidFill>
              </a:rPr>
              <a:t>The locking unit consists of multiple </a:t>
            </a:r>
            <a:r>
              <a:rPr i="1" lang="en" sz="1700">
                <a:solidFill>
                  <a:schemeClr val="dk1"/>
                </a:solidFill>
              </a:rPr>
              <a:t>permutation fabrics</a:t>
            </a:r>
            <a:endParaRPr i="1"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Implemented with key-controlled butterfly network </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Shuffles several consecutive output lanes</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 sz="1700">
                <a:solidFill>
                  <a:schemeClr val="dk1"/>
                </a:solidFill>
              </a:rPr>
              <a:t>The </a:t>
            </a:r>
            <a:r>
              <a:rPr i="1" lang="en" sz="1700">
                <a:solidFill>
                  <a:schemeClr val="dk1"/>
                </a:solidFill>
              </a:rPr>
              <a:t>trigger logic</a:t>
            </a:r>
            <a:r>
              <a:rPr lang="en" sz="1700">
                <a:solidFill>
                  <a:schemeClr val="dk1"/>
                </a:solidFill>
              </a:rPr>
              <a:t> determines when to activate the locking unit</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It introduces a specific delay to each output lane according to the dataflow pattern</a:t>
            </a:r>
            <a:endParaRPr sz="1700">
              <a:solidFill>
                <a:schemeClr val="dk1"/>
              </a:solidFill>
            </a:endParaRPr>
          </a:p>
        </p:txBody>
      </p:sp>
      <p:pic>
        <p:nvPicPr>
          <p:cNvPr id="187" name="Google Shape;187;p36"/>
          <p:cNvPicPr preferRelativeResize="0"/>
          <p:nvPr/>
        </p:nvPicPr>
        <p:blipFill>
          <a:blip r:embed="rId3">
            <a:alphaModFix/>
          </a:blip>
          <a:stretch>
            <a:fillRect/>
          </a:stretch>
        </p:blipFill>
        <p:spPr>
          <a:xfrm>
            <a:off x="6548075" y="183850"/>
            <a:ext cx="2547425" cy="4647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7"/>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990"/>
              <a:buFont typeface="Arial"/>
              <a:buNone/>
            </a:pPr>
            <a:r>
              <a:rPr lang="en" sz="2400">
                <a:solidFill>
                  <a:schemeClr val="dk1"/>
                </a:solidFill>
                <a:latin typeface="Space Grotesk"/>
                <a:ea typeface="Space Grotesk"/>
                <a:cs typeface="Space Grotesk"/>
                <a:sym typeface="Space Grotesk"/>
              </a:rPr>
              <a:t>Experimental Setup and Locking Effectiveness</a:t>
            </a:r>
            <a:endParaRPr sz="2400">
              <a:solidFill>
                <a:schemeClr val="dk1"/>
              </a:solidFill>
              <a:latin typeface="Space Grotesk"/>
              <a:ea typeface="Space Grotesk"/>
              <a:cs typeface="Space Grotesk"/>
              <a:sym typeface="Space Grotesk"/>
            </a:endParaRPr>
          </a:p>
        </p:txBody>
      </p:sp>
      <p:pic>
        <p:nvPicPr>
          <p:cNvPr id="193" name="Google Shape;193;p37"/>
          <p:cNvPicPr preferRelativeResize="0"/>
          <p:nvPr/>
        </p:nvPicPr>
        <p:blipFill>
          <a:blip r:embed="rId3">
            <a:alphaModFix/>
          </a:blip>
          <a:stretch>
            <a:fillRect/>
          </a:stretch>
        </p:blipFill>
        <p:spPr>
          <a:xfrm>
            <a:off x="902575" y="3151300"/>
            <a:ext cx="3580950" cy="1882075"/>
          </a:xfrm>
          <a:prstGeom prst="rect">
            <a:avLst/>
          </a:prstGeom>
          <a:noFill/>
          <a:ln>
            <a:noFill/>
          </a:ln>
        </p:spPr>
      </p:pic>
      <p:pic>
        <p:nvPicPr>
          <p:cNvPr id="194" name="Google Shape;194;p37"/>
          <p:cNvPicPr preferRelativeResize="0"/>
          <p:nvPr/>
        </p:nvPicPr>
        <p:blipFill>
          <a:blip r:embed="rId4">
            <a:alphaModFix/>
          </a:blip>
          <a:stretch>
            <a:fillRect/>
          </a:stretch>
        </p:blipFill>
        <p:spPr>
          <a:xfrm>
            <a:off x="5029900" y="2780025"/>
            <a:ext cx="3999451" cy="2307700"/>
          </a:xfrm>
          <a:prstGeom prst="rect">
            <a:avLst/>
          </a:prstGeom>
          <a:noFill/>
          <a:ln>
            <a:noFill/>
          </a:ln>
        </p:spPr>
      </p:pic>
      <p:sp>
        <p:nvSpPr>
          <p:cNvPr id="195" name="Google Shape;195;p37"/>
          <p:cNvSpPr txBox="1"/>
          <p:nvPr>
            <p:ph idx="1" type="body"/>
          </p:nvPr>
        </p:nvSpPr>
        <p:spPr>
          <a:xfrm>
            <a:off x="311700" y="831843"/>
            <a:ext cx="8520600" cy="34164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dk1"/>
              </a:buClr>
              <a:buSzPts val="1700"/>
              <a:buChar char="●"/>
            </a:pPr>
            <a:r>
              <a:rPr lang="en">
                <a:solidFill>
                  <a:schemeClr val="dk1"/>
                </a:solidFill>
              </a:rPr>
              <a:t>We apply LLA on 4 models in the Minitron family</a:t>
            </a:r>
            <a:endParaRPr>
              <a:solidFill>
                <a:schemeClr val="dk1"/>
              </a:solidFill>
            </a:endParaRPr>
          </a:p>
          <a:p>
            <a:pPr indent="-336550" lvl="0" marL="457200" rtl="0" algn="l">
              <a:lnSpc>
                <a:spcPct val="150000"/>
              </a:lnSpc>
              <a:spcBef>
                <a:spcPts val="0"/>
              </a:spcBef>
              <a:spcAft>
                <a:spcPts val="0"/>
              </a:spcAft>
              <a:buClr>
                <a:schemeClr val="dk1"/>
              </a:buClr>
              <a:buSzPts val="1700"/>
              <a:buChar char="●"/>
            </a:pPr>
            <a:r>
              <a:rPr lang="en">
                <a:solidFill>
                  <a:schemeClr val="dk1"/>
                </a:solidFill>
              </a:rPr>
              <a:t>Pre-attack locking </a:t>
            </a:r>
            <a:r>
              <a:rPr i="1" lang="en">
                <a:solidFill>
                  <a:schemeClr val="dk1"/>
                </a:solidFill>
              </a:rPr>
              <a:t>effectiveness</a:t>
            </a:r>
            <a:r>
              <a:rPr lang="en">
                <a:solidFill>
                  <a:schemeClr val="dk1"/>
                </a:solidFill>
              </a:rPr>
              <a:t>: </a:t>
            </a:r>
            <a:endParaRPr>
              <a:solidFill>
                <a:schemeClr val="dk1"/>
              </a:solidFill>
            </a:endParaRPr>
          </a:p>
          <a:p>
            <a:pPr indent="-355600" lvl="1" marL="914400" rtl="0" algn="l">
              <a:lnSpc>
                <a:spcPct val="150000"/>
              </a:lnSpc>
              <a:spcBef>
                <a:spcPts val="0"/>
              </a:spcBef>
              <a:spcAft>
                <a:spcPts val="0"/>
              </a:spcAft>
              <a:buClr>
                <a:schemeClr val="dk1"/>
              </a:buClr>
              <a:buSzPts val="2000"/>
              <a:buChar char="○"/>
            </a:pPr>
            <a:r>
              <a:rPr lang="en" sz="1700">
                <a:solidFill>
                  <a:schemeClr val="dk1"/>
                </a:solidFill>
              </a:rPr>
              <a:t>HPNN, t</a:t>
            </a:r>
            <a:r>
              <a:rPr lang="en" sz="1700">
                <a:solidFill>
                  <a:schemeClr val="dk1"/>
                </a:solidFill>
              </a:rPr>
              <a:t>he current state-of-the-art model locking technique,  is ineffective on generative models with billions of parameters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LLA is highly effective across all configurations</a:t>
            </a:r>
            <a:endParaRPr sz="17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8"/>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990"/>
              <a:buFont typeface="Arial"/>
              <a:buNone/>
            </a:pPr>
            <a:r>
              <a:rPr lang="en" sz="2400">
                <a:solidFill>
                  <a:schemeClr val="dk1"/>
                </a:solidFill>
                <a:latin typeface="Space Grotesk"/>
                <a:ea typeface="Space Grotesk"/>
                <a:cs typeface="Space Grotesk"/>
                <a:sym typeface="Space Grotesk"/>
              </a:rPr>
              <a:t>Locking</a:t>
            </a:r>
            <a:r>
              <a:rPr lang="en" sz="2400">
                <a:solidFill>
                  <a:schemeClr val="dk1"/>
                </a:solidFill>
                <a:latin typeface="Space Grotesk"/>
                <a:ea typeface="Space Grotesk"/>
                <a:cs typeface="Space Grotesk"/>
                <a:sym typeface="Space Grotesk"/>
              </a:rPr>
              <a:t> Robustness</a:t>
            </a:r>
            <a:endParaRPr sz="2400">
              <a:solidFill>
                <a:schemeClr val="dk1"/>
              </a:solidFill>
              <a:latin typeface="Space Grotesk"/>
              <a:ea typeface="Space Grotesk"/>
              <a:cs typeface="Space Grotesk"/>
              <a:sym typeface="Space Grotesk"/>
            </a:endParaRPr>
          </a:p>
        </p:txBody>
      </p:sp>
      <p:sp>
        <p:nvSpPr>
          <p:cNvPr id="201" name="Google Shape;201;p38"/>
          <p:cNvSpPr txBox="1"/>
          <p:nvPr>
            <p:ph idx="1" type="body"/>
          </p:nvPr>
        </p:nvSpPr>
        <p:spPr>
          <a:xfrm>
            <a:off x="311700" y="831843"/>
            <a:ext cx="8520600" cy="34164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dk1"/>
              </a:buClr>
              <a:buSzPts val="1700"/>
              <a:buChar char="●"/>
            </a:pPr>
            <a:r>
              <a:rPr lang="en">
                <a:solidFill>
                  <a:schemeClr val="dk1"/>
                </a:solidFill>
              </a:rPr>
              <a:t>Oracle-guided attack: the adversary can query an activated model for polynomial times and observe the outputs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It then launches a gradient-based or a genetic-based attack to extract key values</a:t>
            </a:r>
            <a:endParaRPr sz="1700">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Post-attack locking </a:t>
            </a:r>
            <a:r>
              <a:rPr i="1" lang="en">
                <a:solidFill>
                  <a:schemeClr val="dk1"/>
                </a:solidFill>
              </a:rPr>
              <a:t>robustness</a:t>
            </a:r>
            <a:r>
              <a:rPr lang="en">
                <a:solidFill>
                  <a:schemeClr val="dk1"/>
                </a:solidFill>
              </a:rPr>
              <a:t>:</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The adversary can recover no more than 38% </a:t>
            </a:r>
            <a:r>
              <a:rPr lang="en" sz="1700">
                <a:solidFill>
                  <a:schemeClr val="dk1"/>
                </a:solidFill>
              </a:rPr>
              <a:t>of performance degradation </a:t>
            </a:r>
            <a:r>
              <a:rPr lang="en" sz="1700">
                <a:solidFill>
                  <a:schemeClr val="dk1"/>
                </a:solidFill>
              </a:rPr>
              <a:t>with 8,192 key bits</a:t>
            </a:r>
            <a:endParaRPr sz="1700">
              <a:solidFill>
                <a:schemeClr val="dk1"/>
              </a:solidFill>
            </a:endParaRPr>
          </a:p>
        </p:txBody>
      </p:sp>
      <p:pic>
        <p:nvPicPr>
          <p:cNvPr id="202" name="Google Shape;202;p38"/>
          <p:cNvPicPr preferRelativeResize="0"/>
          <p:nvPr/>
        </p:nvPicPr>
        <p:blipFill>
          <a:blip r:embed="rId3">
            <a:alphaModFix/>
          </a:blip>
          <a:stretch>
            <a:fillRect/>
          </a:stretch>
        </p:blipFill>
        <p:spPr>
          <a:xfrm>
            <a:off x="4910175" y="2861525"/>
            <a:ext cx="4179499" cy="2209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990"/>
              <a:buFont typeface="Arial"/>
              <a:buNone/>
            </a:pPr>
            <a:r>
              <a:rPr lang="en" sz="2400">
                <a:solidFill>
                  <a:schemeClr val="dk1"/>
                </a:solidFill>
                <a:latin typeface="Space Grotesk"/>
                <a:ea typeface="Space Grotesk"/>
                <a:cs typeface="Space Grotesk"/>
                <a:sym typeface="Space Grotesk"/>
              </a:rPr>
              <a:t>Locking Efficiency</a:t>
            </a:r>
            <a:endParaRPr sz="2400">
              <a:solidFill>
                <a:schemeClr val="dk1"/>
              </a:solidFill>
              <a:latin typeface="Space Grotesk"/>
              <a:ea typeface="Space Grotesk"/>
              <a:cs typeface="Space Grotesk"/>
              <a:sym typeface="Space Grotesk"/>
            </a:endParaRPr>
          </a:p>
        </p:txBody>
      </p:sp>
      <p:sp>
        <p:nvSpPr>
          <p:cNvPr id="208" name="Google Shape;208;p39"/>
          <p:cNvSpPr txBox="1"/>
          <p:nvPr>
            <p:ph idx="1" type="body"/>
          </p:nvPr>
        </p:nvSpPr>
        <p:spPr>
          <a:xfrm>
            <a:off x="311700" y="831843"/>
            <a:ext cx="8520600" cy="34164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dk1"/>
              </a:buClr>
              <a:buSzPts val="1700"/>
              <a:buChar char="●"/>
            </a:pPr>
            <a:r>
              <a:rPr lang="en">
                <a:solidFill>
                  <a:schemeClr val="dk1"/>
                </a:solidFill>
              </a:rPr>
              <a:t>LLA is highly efficient and scalable to large generative models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The computational overhead is around 0.001% for 256 key bits and 0.1% for 2,048 key bits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Key size grows linearly with the number of protected neurons</a:t>
            </a:r>
            <a:endParaRPr sz="1700">
              <a:solidFill>
                <a:schemeClr val="dk1"/>
              </a:solidFill>
            </a:endParaRPr>
          </a:p>
        </p:txBody>
      </p:sp>
      <p:pic>
        <p:nvPicPr>
          <p:cNvPr id="209" name="Google Shape;209;p39"/>
          <p:cNvPicPr preferRelativeResize="0"/>
          <p:nvPr/>
        </p:nvPicPr>
        <p:blipFill>
          <a:blip r:embed="rId3">
            <a:alphaModFix/>
          </a:blip>
          <a:stretch>
            <a:fillRect/>
          </a:stretch>
        </p:blipFill>
        <p:spPr>
          <a:xfrm>
            <a:off x="4087975" y="2943025"/>
            <a:ext cx="4829649" cy="186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A"/>
        </a:solidFill>
      </p:bgPr>
    </p:bg>
    <p:spTree>
      <p:nvGrpSpPr>
        <p:cNvPr id="213" name="Shape 213"/>
        <p:cNvGrpSpPr/>
        <p:nvPr/>
      </p:nvGrpSpPr>
      <p:grpSpPr>
        <a:xfrm>
          <a:off x="0" y="0"/>
          <a:ext cx="0" cy="0"/>
          <a:chOff x="0" y="0"/>
          <a:chExt cx="0" cy="0"/>
        </a:xfrm>
      </p:grpSpPr>
      <p:sp>
        <p:nvSpPr>
          <p:cNvPr id="214" name="Google Shape;214;p40"/>
          <p:cNvSpPr txBox="1"/>
          <p:nvPr/>
        </p:nvSpPr>
        <p:spPr>
          <a:xfrm>
            <a:off x="0" y="3503550"/>
            <a:ext cx="5528700" cy="1824000"/>
          </a:xfrm>
          <a:prstGeom prst="rect">
            <a:avLst/>
          </a:prstGeom>
          <a:no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Arial"/>
                <a:ea typeface="Arial"/>
                <a:cs typeface="Arial"/>
                <a:sym typeface="Arial"/>
              </a:rPr>
              <a:t>If you have any questions, please contact us at </a:t>
            </a:r>
            <a:endParaRPr b="1"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1" i="0" lang="en" sz="3000" u="sng" cap="none" strike="noStrike">
                <a:solidFill>
                  <a:schemeClr val="lt1"/>
                </a:solidFill>
                <a:latin typeface="Arial"/>
                <a:ea typeface="Arial"/>
                <a:cs typeface="Arial"/>
                <a:sym typeface="Arial"/>
                <a:hlinkClick r:id="rId3">
                  <a:extLst>
                    <a:ext uri="{A12FA001-AC4F-418D-AE19-62706E023703}">
                      <ahyp:hlinkClr val="tx"/>
                    </a:ext>
                  </a:extLst>
                </a:hlinkClick>
              </a:rPr>
              <a:t>acl2022@underline.io</a:t>
            </a:r>
            <a:r>
              <a:rPr b="1" i="0" lang="en" sz="3000" u="none" cap="none" strike="noStrike">
                <a:solidFill>
                  <a:schemeClr val="lt1"/>
                </a:solidFill>
                <a:latin typeface="Arial"/>
                <a:ea typeface="Arial"/>
                <a:cs typeface="Arial"/>
                <a:sym typeface="Arial"/>
              </a:rPr>
              <a:t> </a:t>
            </a:r>
            <a:endParaRPr b="1" i="0" sz="3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Arial"/>
                <a:ea typeface="Arial"/>
                <a:cs typeface="Arial"/>
                <a:sym typeface="Arial"/>
              </a:rPr>
              <a:t> </a:t>
            </a:r>
            <a:endParaRPr b="1"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We are happy to help!</a:t>
            </a:r>
            <a:endParaRPr b="0"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Helvetica Neue"/>
              <a:ea typeface="Helvetica Neue"/>
              <a:cs typeface="Helvetica Neue"/>
              <a:sym typeface="Helvetica Neue"/>
            </a:endParaRPr>
          </a:p>
        </p:txBody>
      </p:sp>
      <p:sp>
        <p:nvSpPr>
          <p:cNvPr id="215" name="Google Shape;215;p40"/>
          <p:cNvSpPr/>
          <p:nvPr/>
        </p:nvSpPr>
        <p:spPr>
          <a:xfrm>
            <a:off x="0" y="0"/>
            <a:ext cx="9144000" cy="5169300"/>
          </a:xfrm>
          <a:prstGeom prst="rect">
            <a:avLst/>
          </a:prstGeom>
          <a:solidFill>
            <a:srgbClr val="023D7A"/>
          </a:solidFill>
          <a:ln cap="flat" cmpd="sng" w="357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16" name="Google Shape;216;p40"/>
          <p:cNvSpPr txBox="1"/>
          <p:nvPr/>
        </p:nvSpPr>
        <p:spPr>
          <a:xfrm>
            <a:off x="0" y="1996675"/>
            <a:ext cx="9144000" cy="731100"/>
          </a:xfrm>
          <a:prstGeom prst="rect">
            <a:avLst/>
          </a:prstGeom>
          <a:no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lang="en" sz="2700">
                <a:solidFill>
                  <a:schemeClr val="lt1"/>
                </a:solidFill>
                <a:latin typeface="Space Grotesk Medium"/>
                <a:ea typeface="Space Grotesk Medium"/>
                <a:cs typeface="Space Grotesk Medium"/>
                <a:sym typeface="Space Grotesk Medium"/>
              </a:rPr>
              <a:t>Thank you!</a:t>
            </a:r>
            <a:endParaRPr sz="2700">
              <a:solidFill>
                <a:schemeClr val="lt1"/>
              </a:solidFill>
              <a:latin typeface="Space Grotesk Medium"/>
              <a:ea typeface="Space Grotesk Medium"/>
              <a:cs typeface="Space Grotesk Medium"/>
              <a:sym typeface="Space Grotesk Medium"/>
            </a:endParaRPr>
          </a:p>
          <a:p>
            <a:pPr indent="0" lvl="0" marL="0" marR="0" rtl="0" algn="ctr">
              <a:lnSpc>
                <a:spcPct val="100000"/>
              </a:lnSpc>
              <a:spcBef>
                <a:spcPts val="0"/>
              </a:spcBef>
              <a:spcAft>
                <a:spcPts val="0"/>
              </a:spcAft>
              <a:buClr>
                <a:srgbClr val="000000"/>
              </a:buClr>
              <a:buSzPts val="1100"/>
              <a:buFont typeface="Arial"/>
              <a:buNone/>
            </a:pPr>
            <a:r>
              <a:t/>
            </a:r>
            <a:endParaRPr i="0" sz="1100" u="none" cap="none" strike="noStrike">
              <a:solidFill>
                <a:schemeClr val="lt1"/>
              </a:solidFill>
              <a:latin typeface="Space Grotesk Medium"/>
              <a:ea typeface="Space Grotesk Medium"/>
              <a:cs typeface="Space Grotesk Medium"/>
              <a:sym typeface="Space Grotesk Medium"/>
            </a:endParaRPr>
          </a:p>
          <a:p>
            <a:pPr indent="0" lvl="0" marL="0" marR="0" rtl="0" algn="l">
              <a:lnSpc>
                <a:spcPct val="100000"/>
              </a:lnSpc>
              <a:spcBef>
                <a:spcPts val="0"/>
              </a:spcBef>
              <a:spcAft>
                <a:spcPts val="0"/>
              </a:spcAft>
              <a:buClr>
                <a:srgbClr val="000000"/>
              </a:buClr>
              <a:buSzPts val="500"/>
              <a:buFont typeface="Arial"/>
              <a:buNone/>
            </a:pPr>
            <a:r>
              <a:t/>
            </a:r>
            <a:endParaRPr i="0" sz="500" u="none" cap="none" strike="noStrike">
              <a:solidFill>
                <a:srgbClr val="000000"/>
              </a:solidFill>
              <a:latin typeface="Space Grotesk Medium"/>
              <a:ea typeface="Space Grotesk Medium"/>
              <a:cs typeface="Space Grotesk Medium"/>
              <a:sym typeface="Space Grotesk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 name="Shape 220"/>
        <p:cNvGrpSpPr/>
        <p:nvPr/>
      </p:nvGrpSpPr>
      <p:grpSpPr>
        <a:xfrm>
          <a:off x="0" y="0"/>
          <a:ext cx="0" cy="0"/>
          <a:chOff x="0" y="0"/>
          <a:chExt cx="0" cy="0"/>
        </a:xfrm>
      </p:grpSpPr>
      <p:sp>
        <p:nvSpPr>
          <p:cNvPr id="221" name="Google Shape;221;p41"/>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990"/>
              <a:buFont typeface="Arial"/>
              <a:buNone/>
            </a:pPr>
            <a:r>
              <a:rPr lang="en" sz="2400">
                <a:solidFill>
                  <a:schemeClr val="dk1"/>
                </a:solidFill>
                <a:latin typeface="Space Grotesk"/>
                <a:ea typeface="Space Grotesk"/>
                <a:cs typeface="Space Grotesk"/>
                <a:sym typeface="Space Grotesk"/>
              </a:rPr>
              <a:t>Experimental Results – Setup &amp; Effectiveness</a:t>
            </a:r>
            <a:endParaRPr sz="2400">
              <a:solidFill>
                <a:schemeClr val="dk1"/>
              </a:solidFill>
              <a:latin typeface="Space Grotesk"/>
              <a:ea typeface="Space Grotesk"/>
              <a:cs typeface="Space Grotesk"/>
              <a:sym typeface="Space Grotesk"/>
            </a:endParaRPr>
          </a:p>
        </p:txBody>
      </p:sp>
      <p:pic>
        <p:nvPicPr>
          <p:cNvPr id="222" name="Google Shape;222;p41"/>
          <p:cNvPicPr preferRelativeResize="0"/>
          <p:nvPr/>
        </p:nvPicPr>
        <p:blipFill>
          <a:blip r:embed="rId3">
            <a:alphaModFix/>
          </a:blip>
          <a:stretch>
            <a:fillRect/>
          </a:stretch>
        </p:blipFill>
        <p:spPr>
          <a:xfrm>
            <a:off x="161675" y="1432300"/>
            <a:ext cx="4539649" cy="2385950"/>
          </a:xfrm>
          <a:prstGeom prst="rect">
            <a:avLst/>
          </a:prstGeom>
          <a:noFill/>
          <a:ln>
            <a:noFill/>
          </a:ln>
        </p:spPr>
      </p:pic>
      <p:pic>
        <p:nvPicPr>
          <p:cNvPr id="223" name="Google Shape;223;p41"/>
          <p:cNvPicPr preferRelativeResize="0"/>
          <p:nvPr/>
        </p:nvPicPr>
        <p:blipFill>
          <a:blip r:embed="rId4">
            <a:alphaModFix/>
          </a:blip>
          <a:stretch>
            <a:fillRect/>
          </a:stretch>
        </p:blipFill>
        <p:spPr>
          <a:xfrm>
            <a:off x="4837075" y="1207337"/>
            <a:ext cx="4162726" cy="2835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7" name="Shape 227"/>
        <p:cNvGrpSpPr/>
        <p:nvPr/>
      </p:nvGrpSpPr>
      <p:grpSpPr>
        <a:xfrm>
          <a:off x="0" y="0"/>
          <a:ext cx="0" cy="0"/>
          <a:chOff x="0" y="0"/>
          <a:chExt cx="0" cy="0"/>
        </a:xfrm>
      </p:grpSpPr>
      <p:sp>
        <p:nvSpPr>
          <p:cNvPr id="228" name="Google Shape;228;p42"/>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Experimental </a:t>
            </a:r>
            <a:r>
              <a:rPr lang="en" sz="2400">
                <a:solidFill>
                  <a:schemeClr val="dk1"/>
                </a:solidFill>
                <a:latin typeface="Space Grotesk"/>
                <a:ea typeface="Space Grotesk"/>
                <a:cs typeface="Space Grotesk"/>
                <a:sym typeface="Space Grotesk"/>
              </a:rPr>
              <a:t>Results –</a:t>
            </a:r>
            <a:r>
              <a:rPr lang="en" sz="2400">
                <a:solidFill>
                  <a:schemeClr val="dk1"/>
                </a:solidFill>
                <a:latin typeface="Space Grotesk"/>
                <a:ea typeface="Space Grotesk"/>
                <a:cs typeface="Space Grotesk"/>
                <a:sym typeface="Space Grotesk"/>
              </a:rPr>
              <a:t> </a:t>
            </a:r>
            <a:r>
              <a:rPr lang="en" sz="2400">
                <a:solidFill>
                  <a:schemeClr val="dk1"/>
                </a:solidFill>
                <a:latin typeface="Space Grotesk"/>
                <a:ea typeface="Space Grotesk"/>
                <a:cs typeface="Space Grotesk"/>
                <a:sym typeface="Space Grotesk"/>
              </a:rPr>
              <a:t>Locking Robustness</a:t>
            </a:r>
            <a:endParaRPr sz="2400">
              <a:solidFill>
                <a:schemeClr val="dk1"/>
              </a:solidFill>
              <a:latin typeface="Space Grotesk"/>
              <a:ea typeface="Space Grotesk"/>
              <a:cs typeface="Space Grotesk"/>
              <a:sym typeface="Space Grotesk"/>
            </a:endParaRPr>
          </a:p>
        </p:txBody>
      </p:sp>
      <p:pic>
        <p:nvPicPr>
          <p:cNvPr id="229" name="Google Shape;229;p42"/>
          <p:cNvPicPr preferRelativeResize="0"/>
          <p:nvPr/>
        </p:nvPicPr>
        <p:blipFill>
          <a:blip r:embed="rId3">
            <a:alphaModFix/>
          </a:blip>
          <a:stretch>
            <a:fillRect/>
          </a:stretch>
        </p:blipFill>
        <p:spPr>
          <a:xfrm>
            <a:off x="1668675" y="922575"/>
            <a:ext cx="5806648" cy="3802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3" name="Shape 233"/>
        <p:cNvGrpSpPr/>
        <p:nvPr/>
      </p:nvGrpSpPr>
      <p:grpSpPr>
        <a:xfrm>
          <a:off x="0" y="0"/>
          <a:ext cx="0" cy="0"/>
          <a:chOff x="0" y="0"/>
          <a:chExt cx="0" cy="0"/>
        </a:xfrm>
      </p:grpSpPr>
      <p:sp>
        <p:nvSpPr>
          <p:cNvPr id="234" name="Google Shape;234;p43"/>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Experimental Results – Locking Efficiency</a:t>
            </a:r>
            <a:endParaRPr sz="2400">
              <a:solidFill>
                <a:schemeClr val="dk1"/>
              </a:solidFill>
              <a:latin typeface="Space Grotesk"/>
              <a:ea typeface="Space Grotesk"/>
              <a:cs typeface="Space Grotesk"/>
              <a:sym typeface="Space Grotesk"/>
            </a:endParaRPr>
          </a:p>
        </p:txBody>
      </p:sp>
      <p:pic>
        <p:nvPicPr>
          <p:cNvPr id="235" name="Google Shape;235;p43"/>
          <p:cNvPicPr preferRelativeResize="0"/>
          <p:nvPr/>
        </p:nvPicPr>
        <p:blipFill>
          <a:blip r:embed="rId3">
            <a:alphaModFix/>
          </a:blip>
          <a:stretch>
            <a:fillRect/>
          </a:stretch>
        </p:blipFill>
        <p:spPr>
          <a:xfrm>
            <a:off x="1320125" y="1031250"/>
            <a:ext cx="6586224" cy="3081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p44"/>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990"/>
              <a:buFont typeface="Arial"/>
              <a:buNone/>
            </a:pPr>
            <a:r>
              <a:rPr lang="en" sz="2400">
                <a:solidFill>
                  <a:schemeClr val="dk1"/>
                </a:solidFill>
                <a:latin typeface="Space Grotesk"/>
                <a:ea typeface="Space Grotesk"/>
                <a:cs typeface="Space Grotesk"/>
                <a:sym typeface="Space Grotesk"/>
              </a:rPr>
              <a:t>Experimental Results – Ablation Study</a:t>
            </a:r>
            <a:endParaRPr sz="2400">
              <a:solidFill>
                <a:schemeClr val="dk1"/>
              </a:solidFill>
              <a:latin typeface="Space Grotesk"/>
              <a:ea typeface="Space Grotesk"/>
              <a:cs typeface="Space Grotesk"/>
              <a:sym typeface="Space Grotesk"/>
            </a:endParaRPr>
          </a:p>
        </p:txBody>
      </p:sp>
      <p:pic>
        <p:nvPicPr>
          <p:cNvPr id="241" name="Google Shape;241;p44"/>
          <p:cNvPicPr preferRelativeResize="0"/>
          <p:nvPr/>
        </p:nvPicPr>
        <p:blipFill>
          <a:blip r:embed="rId3">
            <a:alphaModFix/>
          </a:blip>
          <a:stretch>
            <a:fillRect/>
          </a:stretch>
        </p:blipFill>
        <p:spPr>
          <a:xfrm>
            <a:off x="87525" y="1330352"/>
            <a:ext cx="4359449" cy="2562024"/>
          </a:xfrm>
          <a:prstGeom prst="rect">
            <a:avLst/>
          </a:prstGeom>
          <a:noFill/>
          <a:ln>
            <a:noFill/>
          </a:ln>
        </p:spPr>
      </p:pic>
      <p:pic>
        <p:nvPicPr>
          <p:cNvPr id="242" name="Google Shape;242;p44"/>
          <p:cNvPicPr preferRelativeResize="0"/>
          <p:nvPr/>
        </p:nvPicPr>
        <p:blipFill>
          <a:blip r:embed="rId4">
            <a:alphaModFix/>
          </a:blip>
          <a:stretch>
            <a:fillRect/>
          </a:stretch>
        </p:blipFill>
        <p:spPr>
          <a:xfrm>
            <a:off x="4729124" y="1297818"/>
            <a:ext cx="4327353" cy="25478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8"/>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Supply Chain Security of Generative Models</a:t>
            </a:r>
            <a:endParaRPr sz="2400">
              <a:solidFill>
                <a:schemeClr val="dk1"/>
              </a:solidFill>
              <a:latin typeface="Space Grotesk"/>
              <a:ea typeface="Space Grotesk"/>
              <a:cs typeface="Space Grotesk"/>
              <a:sym typeface="Space Grotesk"/>
            </a:endParaRPr>
          </a:p>
        </p:txBody>
      </p:sp>
      <p:sp>
        <p:nvSpPr>
          <p:cNvPr id="125" name="Google Shape;125;p28"/>
          <p:cNvSpPr txBox="1"/>
          <p:nvPr>
            <p:ph idx="1" type="body"/>
          </p:nvPr>
        </p:nvSpPr>
        <p:spPr>
          <a:xfrm>
            <a:off x="311700" y="831843"/>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New business models have emerged for generative AI:</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i="1" lang="en" sz="1700">
                <a:solidFill>
                  <a:schemeClr val="dk1"/>
                </a:solidFill>
              </a:rPr>
              <a:t>Inference-as-a-service</a:t>
            </a:r>
            <a:r>
              <a:rPr lang="en" sz="1700">
                <a:solidFill>
                  <a:schemeClr val="dk1"/>
                </a:solidFill>
              </a:rPr>
              <a:t>: models are hosted on the cloud and accessed through APIs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i="1" lang="en" sz="1700">
                <a:solidFill>
                  <a:schemeClr val="dk1"/>
                </a:solidFill>
              </a:rPr>
              <a:t>Self-hosting</a:t>
            </a:r>
            <a:r>
              <a:rPr lang="en" sz="1700">
                <a:solidFill>
                  <a:schemeClr val="dk1"/>
                </a:solidFill>
              </a:rPr>
              <a:t>: models are deployed within an organization</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Model parameters are directly exposed to participants within the </a:t>
            </a:r>
            <a:r>
              <a:rPr i="1" lang="en" sz="1700">
                <a:solidFill>
                  <a:schemeClr val="dk1"/>
                </a:solidFill>
              </a:rPr>
              <a:t>supply chain</a:t>
            </a:r>
            <a:endParaRPr i="1" sz="1700">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Unauthorized access to proprietary models can cause financial loss to IP owners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Unrestricted access to model parameters can pose serious security risks: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Adversarial prompts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Backdoor attacks</a:t>
            </a:r>
            <a:endParaRPr sz="1700">
              <a:solidFill>
                <a:schemeClr val="dk1"/>
              </a:solidFill>
            </a:endParaRPr>
          </a:p>
        </p:txBody>
      </p:sp>
      <p:pic>
        <p:nvPicPr>
          <p:cNvPr id="126" name="Google Shape;126;p28"/>
          <p:cNvPicPr preferRelativeResize="0"/>
          <p:nvPr/>
        </p:nvPicPr>
        <p:blipFill>
          <a:blip r:embed="rId3">
            <a:alphaModFix/>
          </a:blip>
          <a:stretch>
            <a:fillRect/>
          </a:stretch>
        </p:blipFill>
        <p:spPr>
          <a:xfrm>
            <a:off x="4694575" y="3294925"/>
            <a:ext cx="4381499" cy="1769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From Logic Locking to Model Locking</a:t>
            </a:r>
            <a:endParaRPr sz="2400">
              <a:solidFill>
                <a:schemeClr val="dk1"/>
              </a:solidFill>
              <a:latin typeface="Space Grotesk"/>
              <a:ea typeface="Space Grotesk"/>
              <a:cs typeface="Space Grotesk"/>
              <a:sym typeface="Space Grotesk"/>
            </a:endParaRPr>
          </a:p>
        </p:txBody>
      </p:sp>
      <p:sp>
        <p:nvSpPr>
          <p:cNvPr id="132" name="Google Shape;132;p29"/>
          <p:cNvSpPr txBox="1"/>
          <p:nvPr>
            <p:ph idx="1" type="body"/>
          </p:nvPr>
        </p:nvSpPr>
        <p:spPr>
          <a:xfrm>
            <a:off x="311700" y="831843"/>
            <a:ext cx="8520600" cy="34164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Char char="●"/>
            </a:pPr>
            <a:r>
              <a:rPr lang="en">
                <a:solidFill>
                  <a:schemeClr val="dk1"/>
                </a:solidFill>
              </a:rPr>
              <a:t>Logic locking uses binary key bits to protect logic circuits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It inserts protection units to the circuit netlist</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Each unit is controlled by binary key bits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The secret key is stored on chip in a tamper-proof module</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Without knowing the correct key, an adversary cannot restore the original functionality of the circuit</a:t>
            </a:r>
            <a:endParaRPr sz="1700">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Model locking extends logic locking to protect AI models </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Network of neurons vs. network of </a:t>
            </a:r>
            <a:r>
              <a:rPr lang="en" sz="1700">
                <a:solidFill>
                  <a:schemeClr val="dk1"/>
                </a:solidFill>
              </a:rPr>
              <a:t>logic gates</a:t>
            </a:r>
            <a:endParaRPr sz="1700">
              <a:solidFill>
                <a:schemeClr val="dk1"/>
              </a:solidFill>
            </a:endParaRPr>
          </a:p>
        </p:txBody>
      </p:sp>
      <p:pic>
        <p:nvPicPr>
          <p:cNvPr id="133" name="Google Shape;133;p29"/>
          <p:cNvPicPr preferRelativeResize="0"/>
          <p:nvPr/>
        </p:nvPicPr>
        <p:blipFill>
          <a:blip r:embed="rId3">
            <a:alphaModFix/>
          </a:blip>
          <a:stretch>
            <a:fillRect/>
          </a:stretch>
        </p:blipFill>
        <p:spPr>
          <a:xfrm>
            <a:off x="5750424" y="3618100"/>
            <a:ext cx="3338925" cy="1472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30"/>
          <p:cNvPicPr preferRelativeResize="0"/>
          <p:nvPr/>
        </p:nvPicPr>
        <p:blipFill>
          <a:blip r:embed="rId3">
            <a:alphaModFix/>
          </a:blip>
          <a:stretch>
            <a:fillRect/>
          </a:stretch>
        </p:blipFill>
        <p:spPr>
          <a:xfrm>
            <a:off x="6951850" y="3034500"/>
            <a:ext cx="2192151" cy="2109000"/>
          </a:xfrm>
          <a:prstGeom prst="rect">
            <a:avLst/>
          </a:prstGeom>
          <a:noFill/>
          <a:ln>
            <a:noFill/>
          </a:ln>
        </p:spPr>
      </p:pic>
      <p:sp>
        <p:nvSpPr>
          <p:cNvPr id="139" name="Google Shape;139;p30"/>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Main Challenges</a:t>
            </a:r>
            <a:endParaRPr sz="2400">
              <a:solidFill>
                <a:schemeClr val="dk1"/>
              </a:solidFill>
              <a:latin typeface="Space Grotesk"/>
              <a:ea typeface="Space Grotesk"/>
              <a:cs typeface="Space Grotesk"/>
              <a:sym typeface="Space Grotesk"/>
            </a:endParaRPr>
          </a:p>
        </p:txBody>
      </p:sp>
      <p:sp>
        <p:nvSpPr>
          <p:cNvPr id="140" name="Google Shape;140;p30"/>
          <p:cNvSpPr txBox="1"/>
          <p:nvPr>
            <p:ph idx="1" type="body"/>
          </p:nvPr>
        </p:nvSpPr>
        <p:spPr>
          <a:xfrm>
            <a:off x="311700" y="831851"/>
            <a:ext cx="8520600" cy="41034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Char char="●"/>
            </a:pPr>
            <a:r>
              <a:rPr lang="en">
                <a:solidFill>
                  <a:schemeClr val="dk1"/>
                </a:solidFill>
              </a:rPr>
              <a:t>The gap between software and hardware:</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Model Locking is a software concept, whereas the secret key is stored on hardware</a:t>
            </a:r>
            <a:endParaRPr sz="1700">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The redundancy of model parameters: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Most neurons are inactive during inference</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C</a:t>
            </a:r>
            <a:r>
              <a:rPr lang="en" sz="1700">
                <a:solidFill>
                  <a:schemeClr val="dk1"/>
                </a:solidFill>
              </a:rPr>
              <a:t>hanging random parameters has minimal impact on model performance</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 sz="1700">
                <a:solidFill>
                  <a:schemeClr val="dk1"/>
                </a:solidFill>
              </a:rPr>
              <a:t>The existence of outliers (the abnormally large weights and features):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Outliers are </a:t>
            </a:r>
            <a:r>
              <a:rPr lang="en" sz="1700">
                <a:solidFill>
                  <a:schemeClr val="dk1"/>
                </a:solidFill>
              </a:rPr>
              <a:t>disproportionately</a:t>
            </a:r>
            <a:r>
              <a:rPr lang="en" sz="1700">
                <a:solidFill>
                  <a:schemeClr val="dk1"/>
                </a:solidFill>
              </a:rPr>
              <a:t> important to model performance</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An adversary can infer key values through outlier features</a:t>
            </a: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Threat Model</a:t>
            </a:r>
            <a:endParaRPr sz="2400">
              <a:solidFill>
                <a:schemeClr val="dk1"/>
              </a:solidFill>
              <a:latin typeface="Space Grotesk"/>
              <a:ea typeface="Space Grotesk"/>
              <a:cs typeface="Space Grotesk"/>
              <a:sym typeface="Space Grotesk"/>
            </a:endParaRPr>
          </a:p>
        </p:txBody>
      </p:sp>
      <p:sp>
        <p:nvSpPr>
          <p:cNvPr id="146" name="Google Shape;146;p31"/>
          <p:cNvSpPr txBox="1"/>
          <p:nvPr>
            <p:ph idx="1" type="body"/>
          </p:nvPr>
        </p:nvSpPr>
        <p:spPr>
          <a:xfrm>
            <a:off x="311700" y="831843"/>
            <a:ext cx="8520600" cy="34164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Char char="●"/>
            </a:pPr>
            <a:r>
              <a:rPr lang="en">
                <a:solidFill>
                  <a:schemeClr val="dk1"/>
                </a:solidFill>
              </a:rPr>
              <a:t>We consider a general and realistic threat model. The adversary can:</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Access the model architecture and all the parameters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Query the model for polynomial times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Obtain a small portion of the training dataset (~5%)</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 sz="1700">
                <a:solidFill>
                  <a:schemeClr val="dk1"/>
                </a:solidFill>
              </a:rPr>
              <a:t>The adversary aims infer the correct key or recover the original functionality</a:t>
            </a:r>
            <a:endParaRPr sz="1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Overall Workflow</a:t>
            </a:r>
            <a:endParaRPr sz="2400">
              <a:solidFill>
                <a:schemeClr val="dk1"/>
              </a:solidFill>
              <a:latin typeface="Space Grotesk"/>
              <a:ea typeface="Space Grotesk"/>
              <a:cs typeface="Space Grotesk"/>
              <a:sym typeface="Space Grotesk"/>
            </a:endParaRPr>
          </a:p>
        </p:txBody>
      </p:sp>
      <p:sp>
        <p:nvSpPr>
          <p:cNvPr id="152" name="Google Shape;152;p32"/>
          <p:cNvSpPr txBox="1"/>
          <p:nvPr>
            <p:ph idx="1" type="body"/>
          </p:nvPr>
        </p:nvSpPr>
        <p:spPr>
          <a:xfrm>
            <a:off x="311700" y="831850"/>
            <a:ext cx="8520600" cy="4228800"/>
          </a:xfrm>
          <a:prstGeom prst="rect">
            <a:avLst/>
          </a:prstGeom>
        </p:spPr>
        <p:txBody>
          <a:bodyPr anchorCtr="0" anchor="t" bIns="91425" lIns="91425" spcFirstLastPara="1" rIns="91425" wrap="square" tIns="91425">
            <a:normAutofit lnSpcReduction="10000"/>
          </a:bodyPr>
          <a:lstStyle/>
          <a:p>
            <a:pPr indent="-349250" lvl="0" marL="457200" rtl="0" algn="l">
              <a:lnSpc>
                <a:spcPct val="150000"/>
              </a:lnSpc>
              <a:spcBef>
                <a:spcPts val="0"/>
              </a:spcBef>
              <a:spcAft>
                <a:spcPts val="0"/>
              </a:spcAft>
              <a:buClr>
                <a:schemeClr val="dk1"/>
              </a:buClr>
              <a:buSzPts val="1900"/>
              <a:buChar char="●"/>
            </a:pPr>
            <a:r>
              <a:rPr lang="en">
                <a:solidFill>
                  <a:schemeClr val="dk1"/>
                </a:solidFill>
              </a:rPr>
              <a:t>LLA is </a:t>
            </a:r>
            <a:r>
              <a:rPr lang="en">
                <a:solidFill>
                  <a:schemeClr val="dk1"/>
                </a:solidFill>
              </a:rPr>
              <a:t>an inference-time</a:t>
            </a:r>
            <a:r>
              <a:rPr lang="en">
                <a:solidFill>
                  <a:schemeClr val="dk1"/>
                </a:solidFill>
              </a:rPr>
              <a:t> model locking framework</a:t>
            </a:r>
            <a:endParaRPr>
              <a:solidFill>
                <a:schemeClr val="dk1"/>
              </a:solidFill>
            </a:endParaRPr>
          </a:p>
          <a:p>
            <a:pPr indent="0" lvl="0" marL="914400" rtl="0" algn="l">
              <a:lnSpc>
                <a:spcPct val="150000"/>
              </a:lnSpc>
              <a:spcBef>
                <a:spcPts val="1200"/>
              </a:spcBef>
              <a:spcAft>
                <a:spcPts val="0"/>
              </a:spcAft>
              <a:buNone/>
            </a:pPr>
            <a:r>
              <a:t/>
            </a:r>
            <a:endParaRPr sz="1700">
              <a:solidFill>
                <a:schemeClr val="dk1"/>
              </a:solidFill>
            </a:endParaRPr>
          </a:p>
          <a:p>
            <a:pPr indent="0" lvl="0" marL="914400" rtl="0" algn="l">
              <a:lnSpc>
                <a:spcPct val="150000"/>
              </a:lnSpc>
              <a:spcBef>
                <a:spcPts val="1200"/>
              </a:spcBef>
              <a:spcAft>
                <a:spcPts val="0"/>
              </a:spcAft>
              <a:buNone/>
            </a:pPr>
            <a:r>
              <a:t/>
            </a:r>
            <a:endParaRPr sz="1700">
              <a:solidFill>
                <a:schemeClr val="dk1"/>
              </a:solidFill>
            </a:endParaRPr>
          </a:p>
          <a:p>
            <a:pPr indent="0" lvl="0" marL="914400" rtl="0" algn="l">
              <a:lnSpc>
                <a:spcPct val="150000"/>
              </a:lnSpc>
              <a:spcBef>
                <a:spcPts val="1200"/>
              </a:spcBef>
              <a:spcAft>
                <a:spcPts val="0"/>
              </a:spcAft>
              <a:buNone/>
            </a:pPr>
            <a:r>
              <a:t/>
            </a:r>
            <a:endParaRPr sz="1700">
              <a:solidFill>
                <a:schemeClr val="dk1"/>
              </a:solidFill>
            </a:endParaRPr>
          </a:p>
          <a:p>
            <a:pPr indent="0" lvl="0" marL="914400" rtl="0" algn="l">
              <a:lnSpc>
                <a:spcPct val="150000"/>
              </a:lnSpc>
              <a:spcBef>
                <a:spcPts val="1200"/>
              </a:spcBef>
              <a:spcAft>
                <a:spcPts val="0"/>
              </a:spcAft>
              <a:buNone/>
            </a:pPr>
            <a:r>
              <a:t/>
            </a:r>
            <a:endParaRPr sz="1700">
              <a:solidFill>
                <a:schemeClr val="dk1"/>
              </a:solidFill>
            </a:endParaRPr>
          </a:p>
          <a:p>
            <a:pPr indent="-336550" lvl="0" marL="457200" rtl="0" algn="l">
              <a:lnSpc>
                <a:spcPct val="150000"/>
              </a:lnSpc>
              <a:spcBef>
                <a:spcPts val="1200"/>
              </a:spcBef>
              <a:spcAft>
                <a:spcPts val="0"/>
              </a:spcAft>
              <a:buClr>
                <a:schemeClr val="dk1"/>
              </a:buClr>
              <a:buSzPts val="1700"/>
              <a:buChar char="●"/>
            </a:pPr>
            <a:r>
              <a:rPr lang="en" sz="1700">
                <a:solidFill>
                  <a:schemeClr val="dk1"/>
                </a:solidFill>
              </a:rPr>
              <a:t>A model functions correctly only when the correct key is embedded in the hardware </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An encrypted model can be sent to the user through a public channel</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A piece of accelerator hardware with pre-installed secret key serves as a license to access the service provided by the model IP owner</a:t>
            </a:r>
            <a:endParaRPr sz="1700">
              <a:solidFill>
                <a:schemeClr val="dk1"/>
              </a:solidFill>
            </a:endParaRPr>
          </a:p>
        </p:txBody>
      </p:sp>
      <p:pic>
        <p:nvPicPr>
          <p:cNvPr id="153" name="Google Shape;153;p32"/>
          <p:cNvPicPr preferRelativeResize="0"/>
          <p:nvPr/>
        </p:nvPicPr>
        <p:blipFill>
          <a:blip r:embed="rId4">
            <a:alphaModFix/>
          </a:blip>
          <a:stretch>
            <a:fillRect/>
          </a:stretch>
        </p:blipFill>
        <p:spPr>
          <a:xfrm>
            <a:off x="2475537" y="1355250"/>
            <a:ext cx="4192927" cy="204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Locking Mechanism – Overview</a:t>
            </a:r>
            <a:endParaRPr sz="2400">
              <a:solidFill>
                <a:schemeClr val="dk1"/>
              </a:solidFill>
              <a:latin typeface="Space Grotesk"/>
              <a:ea typeface="Space Grotesk"/>
              <a:cs typeface="Space Grotesk"/>
              <a:sym typeface="Space Grotesk"/>
            </a:endParaRPr>
          </a:p>
        </p:txBody>
      </p:sp>
      <p:sp>
        <p:nvSpPr>
          <p:cNvPr id="159" name="Google Shape;159;p33"/>
          <p:cNvSpPr txBox="1"/>
          <p:nvPr>
            <p:ph idx="1" type="body"/>
          </p:nvPr>
        </p:nvSpPr>
        <p:spPr>
          <a:xfrm>
            <a:off x="311700" y="831851"/>
            <a:ext cx="8520600" cy="40269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Char char="●"/>
            </a:pPr>
            <a:r>
              <a:rPr lang="en">
                <a:solidFill>
                  <a:schemeClr val="dk1"/>
                </a:solidFill>
              </a:rPr>
              <a:t>The locking process is a sequence of function-preserving orthogonal transformations (                         ):</a:t>
            </a:r>
            <a:endParaRPr>
              <a:solidFill>
                <a:schemeClr val="dk1"/>
              </a:solidFill>
            </a:endParaRPr>
          </a:p>
          <a:p>
            <a:pPr indent="0" lvl="0" marL="0" rtl="0" algn="l">
              <a:lnSpc>
                <a:spcPct val="150000"/>
              </a:lnSpc>
              <a:spcBef>
                <a:spcPts val="1200"/>
              </a:spcBef>
              <a:spcAft>
                <a:spcPts val="0"/>
              </a:spcAft>
              <a:buNone/>
            </a:pPr>
            <a:r>
              <a:t/>
            </a:r>
            <a:endParaRPr sz="900">
              <a:solidFill>
                <a:schemeClr val="dk1"/>
              </a:solidFill>
            </a:endParaRPr>
          </a:p>
          <a:p>
            <a:pPr indent="-342900" lvl="0" marL="457200" rtl="0" algn="l">
              <a:lnSpc>
                <a:spcPct val="150000"/>
              </a:lnSpc>
              <a:spcBef>
                <a:spcPts val="1200"/>
              </a:spcBef>
              <a:spcAft>
                <a:spcPts val="0"/>
              </a:spcAft>
              <a:buClr>
                <a:schemeClr val="dk1"/>
              </a:buClr>
              <a:buSzPts val="1800"/>
              <a:buChar char="●"/>
            </a:pPr>
            <a:r>
              <a:rPr lang="en">
                <a:solidFill>
                  <a:schemeClr val="dk1"/>
                </a:solidFill>
              </a:rPr>
              <a:t>All matrices within the parentheses can be merged with </a:t>
            </a:r>
            <a:r>
              <a:rPr lang="en">
                <a:solidFill>
                  <a:srgbClr val="000000"/>
                </a:solidFill>
                <a:latin typeface="Georgia"/>
                <a:ea typeface="Georgia"/>
                <a:cs typeface="Georgia"/>
                <a:sym typeface="Georgia"/>
              </a:rPr>
              <a:t>W</a:t>
            </a:r>
            <a:r>
              <a:rPr baseline="30000" lang="en">
                <a:solidFill>
                  <a:srgbClr val="000000"/>
                </a:solidFill>
                <a:latin typeface="Georgia"/>
                <a:ea typeface="Georgia"/>
                <a:cs typeface="Georgia"/>
                <a:sym typeface="Georgia"/>
              </a:rPr>
              <a:t>up</a:t>
            </a:r>
            <a:r>
              <a:rPr lang="en">
                <a:solidFill>
                  <a:schemeClr val="dk1"/>
                </a:solidFill>
              </a:rPr>
              <a:t> and </a:t>
            </a:r>
            <a:r>
              <a:rPr lang="en">
                <a:solidFill>
                  <a:srgbClr val="000000"/>
                </a:solidFill>
                <a:latin typeface="Georgia"/>
                <a:ea typeface="Georgia"/>
                <a:cs typeface="Georgia"/>
                <a:sym typeface="Georgia"/>
              </a:rPr>
              <a:t>W</a:t>
            </a:r>
            <a:r>
              <a:rPr baseline="30000" lang="en">
                <a:solidFill>
                  <a:srgbClr val="000000"/>
                </a:solidFill>
                <a:latin typeface="Georgia"/>
                <a:ea typeface="Georgia"/>
                <a:cs typeface="Georgia"/>
                <a:sym typeface="Georgia"/>
              </a:rPr>
              <a:t>down</a:t>
            </a:r>
            <a:endParaRPr baseline="300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LLA selects the feed-forward network (FFN) of a single transformer layer to place key bits: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Weight outliers mainly concentrate in </a:t>
            </a:r>
            <a:r>
              <a:rPr lang="en" sz="1800">
                <a:solidFill>
                  <a:schemeClr val="dk2"/>
                </a:solidFill>
                <a:latin typeface="Georgia"/>
                <a:ea typeface="Georgia"/>
                <a:cs typeface="Georgia"/>
                <a:sym typeface="Georgia"/>
              </a:rPr>
              <a:t>W</a:t>
            </a:r>
            <a:r>
              <a:rPr baseline="30000" lang="en" sz="1800">
                <a:solidFill>
                  <a:schemeClr val="dk2"/>
                </a:solidFill>
                <a:latin typeface="Georgia"/>
                <a:ea typeface="Georgia"/>
                <a:cs typeface="Georgia"/>
                <a:sym typeface="Georgia"/>
              </a:rPr>
              <a:t>down</a:t>
            </a:r>
            <a:endParaRPr baseline="30000" sz="1800">
              <a:solidFill>
                <a:schemeClr val="dk2"/>
              </a:solidFill>
              <a:latin typeface="Georgia"/>
              <a:ea typeface="Georgia"/>
              <a:cs typeface="Georgia"/>
              <a:sym typeface="Georgia"/>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All key bits are interdependent</a:t>
            </a:r>
            <a:endParaRPr sz="1700">
              <a:solidFill>
                <a:schemeClr val="dk1"/>
              </a:solidFill>
            </a:endParaRPr>
          </a:p>
        </p:txBody>
      </p:sp>
      <p:pic>
        <p:nvPicPr>
          <p:cNvPr id="160" name="Google Shape;160;p33"/>
          <p:cNvPicPr preferRelativeResize="0"/>
          <p:nvPr/>
        </p:nvPicPr>
        <p:blipFill>
          <a:blip r:embed="rId3">
            <a:alphaModFix/>
          </a:blip>
          <a:stretch>
            <a:fillRect/>
          </a:stretch>
        </p:blipFill>
        <p:spPr>
          <a:xfrm>
            <a:off x="2725325" y="1822175"/>
            <a:ext cx="3443225" cy="302025"/>
          </a:xfrm>
          <a:prstGeom prst="rect">
            <a:avLst/>
          </a:prstGeom>
          <a:noFill/>
          <a:ln>
            <a:noFill/>
          </a:ln>
        </p:spPr>
      </p:pic>
      <p:pic>
        <p:nvPicPr>
          <p:cNvPr id="161" name="Google Shape;161;p33"/>
          <p:cNvPicPr preferRelativeResize="0"/>
          <p:nvPr/>
        </p:nvPicPr>
        <p:blipFill>
          <a:blip r:embed="rId4">
            <a:alphaModFix/>
          </a:blip>
          <a:stretch>
            <a:fillRect/>
          </a:stretch>
        </p:blipFill>
        <p:spPr>
          <a:xfrm>
            <a:off x="2538450" y="1385700"/>
            <a:ext cx="1088750" cy="231350"/>
          </a:xfrm>
          <a:prstGeom prst="rect">
            <a:avLst/>
          </a:prstGeom>
          <a:noFill/>
          <a:ln>
            <a:noFill/>
          </a:ln>
        </p:spPr>
      </p:pic>
      <p:pic>
        <p:nvPicPr>
          <p:cNvPr id="162" name="Google Shape;162;p33"/>
          <p:cNvPicPr preferRelativeResize="0"/>
          <p:nvPr/>
        </p:nvPicPr>
        <p:blipFill>
          <a:blip r:embed="rId5">
            <a:alphaModFix/>
          </a:blip>
          <a:stretch>
            <a:fillRect/>
          </a:stretch>
        </p:blipFill>
        <p:spPr>
          <a:xfrm>
            <a:off x="5621300" y="3091194"/>
            <a:ext cx="3443224" cy="20523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Locking Mechanism – Protecting Weight Outliers</a:t>
            </a:r>
            <a:endParaRPr sz="2400">
              <a:solidFill>
                <a:schemeClr val="dk1"/>
              </a:solidFill>
              <a:latin typeface="Space Grotesk"/>
              <a:ea typeface="Space Grotesk"/>
              <a:cs typeface="Space Grotesk"/>
              <a:sym typeface="Space Grotesk"/>
            </a:endParaRPr>
          </a:p>
        </p:txBody>
      </p:sp>
      <p:sp>
        <p:nvSpPr>
          <p:cNvPr id="168" name="Google Shape;168;p34"/>
          <p:cNvSpPr txBox="1"/>
          <p:nvPr>
            <p:ph idx="1" type="body"/>
          </p:nvPr>
        </p:nvSpPr>
        <p:spPr>
          <a:xfrm>
            <a:off x="311700" y="831851"/>
            <a:ext cx="8520600" cy="4026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t/>
            </a:r>
            <a:endParaRPr sz="1200">
              <a:solidFill>
                <a:schemeClr val="dk1"/>
              </a:solidFill>
            </a:endParaRPr>
          </a:p>
          <a:p>
            <a:pPr indent="-342900" lvl="0" marL="457200" rtl="0" algn="l">
              <a:lnSpc>
                <a:spcPct val="150000"/>
              </a:lnSpc>
              <a:spcBef>
                <a:spcPts val="1200"/>
              </a:spcBef>
              <a:spcAft>
                <a:spcPts val="0"/>
              </a:spcAft>
              <a:buClr>
                <a:schemeClr val="dk1"/>
              </a:buClr>
              <a:buSzPts val="1800"/>
              <a:buChar char="●"/>
            </a:pPr>
            <a:r>
              <a:rPr lang="en">
                <a:solidFill>
                  <a:schemeClr val="dk2"/>
                </a:solidFill>
                <a:latin typeface="Georgia"/>
                <a:ea typeface="Georgia"/>
                <a:cs typeface="Georgia"/>
                <a:sym typeface="Georgia"/>
              </a:rPr>
              <a:t> </a:t>
            </a:r>
            <a:r>
              <a:rPr lang="en">
                <a:solidFill>
                  <a:schemeClr val="dk1"/>
                </a:solidFill>
              </a:rPr>
              <a:t>                        is the </a:t>
            </a:r>
            <a:r>
              <a:rPr i="1" lang="en">
                <a:solidFill>
                  <a:schemeClr val="dk1"/>
                </a:solidFill>
              </a:rPr>
              <a:t>permutation matrix</a:t>
            </a:r>
            <a:r>
              <a:rPr lang="en">
                <a:solidFill>
                  <a:schemeClr val="dk1"/>
                </a:solidFill>
              </a:rPr>
              <a:t>, where</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2"/>
                </a:solidFill>
                <a:latin typeface="Georgia"/>
                <a:ea typeface="Georgia"/>
                <a:cs typeface="Georgia"/>
                <a:sym typeface="Georgia"/>
              </a:rPr>
              <a:t>P</a:t>
            </a:r>
            <a:r>
              <a:rPr baseline="-25000" lang="en" sz="1700">
                <a:solidFill>
                  <a:schemeClr val="dk2"/>
                </a:solidFill>
                <a:latin typeface="Georgia"/>
                <a:ea typeface="Georgia"/>
                <a:cs typeface="Georgia"/>
                <a:sym typeface="Georgia"/>
              </a:rPr>
              <a:t>j</a:t>
            </a:r>
            <a:r>
              <a:rPr lang="en" sz="1700">
                <a:solidFill>
                  <a:schemeClr val="dk1"/>
                </a:solidFill>
              </a:rPr>
              <a:t> swaps the j-th </a:t>
            </a:r>
            <a:r>
              <a:rPr i="1" lang="en" sz="1700">
                <a:solidFill>
                  <a:schemeClr val="dk1"/>
                </a:solidFill>
              </a:rPr>
              <a:t>protection neuron</a:t>
            </a:r>
            <a:r>
              <a:rPr lang="en" sz="1700">
                <a:solidFill>
                  <a:schemeClr val="dk1"/>
                </a:solidFill>
              </a:rPr>
              <a:t> with the j-th neuron in the FFN module</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It repositions protected neurons to the front of feature dimension</a:t>
            </a:r>
            <a:endParaRPr sz="1700">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Neurons which can trigger the weights </a:t>
            </a:r>
            <a:r>
              <a:rPr lang="en">
                <a:solidFill>
                  <a:schemeClr val="dk1"/>
                </a:solidFill>
              </a:rPr>
              <a:t>outlier </a:t>
            </a:r>
            <a:r>
              <a:rPr lang="en">
                <a:solidFill>
                  <a:schemeClr val="dk1"/>
                </a:solidFill>
              </a:rPr>
              <a:t>are selected as </a:t>
            </a:r>
            <a:r>
              <a:rPr lang="en">
                <a:solidFill>
                  <a:schemeClr val="dk1"/>
                </a:solidFill>
              </a:rPr>
              <a:t>protection neurons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Use random simulation for identification</a:t>
            </a:r>
            <a:endParaRPr sz="1700">
              <a:solidFill>
                <a:schemeClr val="dk1"/>
              </a:solidFill>
            </a:endParaRPr>
          </a:p>
        </p:txBody>
      </p:sp>
      <p:pic>
        <p:nvPicPr>
          <p:cNvPr id="169" name="Google Shape;169;p34"/>
          <p:cNvPicPr preferRelativeResize="0"/>
          <p:nvPr/>
        </p:nvPicPr>
        <p:blipFill>
          <a:blip r:embed="rId3">
            <a:alphaModFix/>
          </a:blip>
          <a:stretch>
            <a:fillRect/>
          </a:stretch>
        </p:blipFill>
        <p:spPr>
          <a:xfrm>
            <a:off x="2850387" y="908175"/>
            <a:ext cx="3443225" cy="302025"/>
          </a:xfrm>
          <a:prstGeom prst="rect">
            <a:avLst/>
          </a:prstGeom>
          <a:noFill/>
          <a:ln>
            <a:noFill/>
          </a:ln>
        </p:spPr>
      </p:pic>
      <p:pic>
        <p:nvPicPr>
          <p:cNvPr id="170" name="Google Shape;170;p34"/>
          <p:cNvPicPr preferRelativeResize="0"/>
          <p:nvPr/>
        </p:nvPicPr>
        <p:blipFill>
          <a:blip r:embed="rId4">
            <a:alphaModFix/>
          </a:blip>
          <a:stretch>
            <a:fillRect/>
          </a:stretch>
        </p:blipFill>
        <p:spPr>
          <a:xfrm>
            <a:off x="5621300" y="3091194"/>
            <a:ext cx="3443224" cy="2052305"/>
          </a:xfrm>
          <a:prstGeom prst="rect">
            <a:avLst/>
          </a:prstGeom>
          <a:noFill/>
          <a:ln>
            <a:noFill/>
          </a:ln>
        </p:spPr>
      </p:pic>
      <p:pic>
        <p:nvPicPr>
          <p:cNvPr id="171" name="Google Shape;171;p34"/>
          <p:cNvPicPr preferRelativeResize="0"/>
          <p:nvPr/>
        </p:nvPicPr>
        <p:blipFill>
          <a:blip r:embed="rId5">
            <a:alphaModFix/>
          </a:blip>
          <a:stretch>
            <a:fillRect/>
          </a:stretch>
        </p:blipFill>
        <p:spPr>
          <a:xfrm>
            <a:off x="808975" y="1409700"/>
            <a:ext cx="1124953" cy="20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5"/>
          <p:cNvSpPr txBox="1"/>
          <p:nvPr>
            <p:ph type="title"/>
          </p:nvPr>
        </p:nvSpPr>
        <p:spPr>
          <a:xfrm>
            <a:off x="311700" y="183856"/>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solidFill>
                  <a:schemeClr val="dk1"/>
                </a:solidFill>
                <a:latin typeface="Space Grotesk"/>
                <a:ea typeface="Space Grotesk"/>
                <a:cs typeface="Space Grotesk"/>
                <a:sym typeface="Space Grotesk"/>
              </a:rPr>
              <a:t>Locking Mechanism – </a:t>
            </a:r>
            <a:r>
              <a:rPr lang="en" sz="2400">
                <a:solidFill>
                  <a:schemeClr val="dk1"/>
                </a:solidFill>
                <a:latin typeface="Space Grotesk"/>
                <a:ea typeface="Space Grotesk"/>
                <a:cs typeface="Space Grotesk"/>
                <a:sym typeface="Space Grotesk"/>
              </a:rPr>
              <a:t>Enhancing Locking Robustness</a:t>
            </a:r>
            <a:endParaRPr sz="2400">
              <a:solidFill>
                <a:schemeClr val="dk1"/>
              </a:solidFill>
              <a:latin typeface="Space Grotesk"/>
              <a:ea typeface="Space Grotesk"/>
              <a:cs typeface="Space Grotesk"/>
              <a:sym typeface="Space Grotesk"/>
            </a:endParaRPr>
          </a:p>
        </p:txBody>
      </p:sp>
      <p:sp>
        <p:nvSpPr>
          <p:cNvPr id="177" name="Google Shape;177;p35"/>
          <p:cNvSpPr txBox="1"/>
          <p:nvPr>
            <p:ph idx="1" type="body"/>
          </p:nvPr>
        </p:nvSpPr>
        <p:spPr>
          <a:xfrm>
            <a:off x="311700" y="831851"/>
            <a:ext cx="8520600" cy="40269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t/>
            </a:r>
            <a:endParaRPr sz="1200">
              <a:solidFill>
                <a:schemeClr val="dk1"/>
              </a:solidFill>
            </a:endParaRPr>
          </a:p>
          <a:p>
            <a:pPr indent="-349250" lvl="0" marL="457200" rtl="0" algn="l">
              <a:lnSpc>
                <a:spcPct val="150000"/>
              </a:lnSpc>
              <a:spcBef>
                <a:spcPts val="1200"/>
              </a:spcBef>
              <a:spcAft>
                <a:spcPts val="0"/>
              </a:spcAft>
              <a:buClr>
                <a:schemeClr val="dk1"/>
              </a:buClr>
              <a:buSzPts val="1900"/>
              <a:buChar char="●"/>
            </a:pPr>
            <a:r>
              <a:rPr lang="en">
                <a:solidFill>
                  <a:schemeClr val="dk1"/>
                </a:solidFill>
              </a:rPr>
              <a:t>The </a:t>
            </a:r>
            <a:r>
              <a:rPr i="1" lang="en">
                <a:solidFill>
                  <a:schemeClr val="dk1"/>
                </a:solidFill>
              </a:rPr>
              <a:t>key matrix</a:t>
            </a:r>
            <a:r>
              <a:rPr lang="en">
                <a:solidFill>
                  <a:schemeClr val="dk1"/>
                </a:solidFill>
              </a:rPr>
              <a:t>                             is also a permutation matrix</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To reduce computational overhead, </a:t>
            </a:r>
            <a:r>
              <a:rPr lang="en" sz="1700">
                <a:solidFill>
                  <a:schemeClr val="dk2"/>
                </a:solidFill>
                <a:latin typeface="Georgia"/>
                <a:ea typeface="Georgia"/>
                <a:cs typeface="Georgia"/>
                <a:sym typeface="Georgia"/>
              </a:rPr>
              <a:t>G</a:t>
            </a:r>
            <a:r>
              <a:rPr lang="en" sz="1700">
                <a:solidFill>
                  <a:schemeClr val="dk1"/>
                </a:solidFill>
              </a:rPr>
              <a:t> is partitioned into disjoint groups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Each group rearrange the elements within the group</a:t>
            </a:r>
            <a:endParaRPr sz="1700">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The </a:t>
            </a:r>
            <a:r>
              <a:rPr i="1" lang="en">
                <a:solidFill>
                  <a:schemeClr val="dk1"/>
                </a:solidFill>
              </a:rPr>
              <a:t>rotation matrix</a:t>
            </a:r>
            <a:r>
              <a:rPr lang="en">
                <a:solidFill>
                  <a:schemeClr val="dk1"/>
                </a:solidFill>
              </a:rPr>
              <a:t>                            further enhances locking robustness</a:t>
            </a:r>
            <a:endParaRPr>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2"/>
                </a:solidFill>
                <a:latin typeface="Georgia"/>
                <a:ea typeface="Georgia"/>
                <a:cs typeface="Georgia"/>
                <a:sym typeface="Georgia"/>
              </a:rPr>
              <a:t>H</a:t>
            </a:r>
            <a:r>
              <a:rPr lang="en" sz="1700">
                <a:solidFill>
                  <a:schemeClr val="dk1"/>
                </a:solidFill>
              </a:rPr>
              <a:t> i</a:t>
            </a:r>
            <a:r>
              <a:rPr lang="en" sz="1700">
                <a:solidFill>
                  <a:schemeClr val="dk1"/>
                </a:solidFill>
              </a:rPr>
              <a:t>s a random </a:t>
            </a:r>
            <a:r>
              <a:rPr i="1" lang="en" sz="1700">
                <a:solidFill>
                  <a:schemeClr val="dk1"/>
                </a:solidFill>
              </a:rPr>
              <a:t>Hadamard matrix</a:t>
            </a:r>
            <a:r>
              <a:rPr lang="en" sz="1700">
                <a:solidFill>
                  <a:schemeClr val="dk1"/>
                </a:solidFill>
              </a:rPr>
              <a:t> whose elements are either -1 or 1</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 sz="1700">
                <a:solidFill>
                  <a:schemeClr val="dk1"/>
                </a:solidFill>
              </a:rPr>
              <a:t>The benefits of </a:t>
            </a:r>
            <a:r>
              <a:rPr lang="en" sz="1700">
                <a:solidFill>
                  <a:schemeClr val="dk2"/>
                </a:solidFill>
                <a:latin typeface="Georgia"/>
                <a:ea typeface="Georgia"/>
                <a:cs typeface="Georgia"/>
                <a:sym typeface="Georgia"/>
              </a:rPr>
              <a:t>R</a:t>
            </a:r>
            <a:r>
              <a:rPr lang="en" sz="1700">
                <a:solidFill>
                  <a:schemeClr val="dk1"/>
                </a:solidFill>
              </a:rPr>
              <a:t> </a:t>
            </a:r>
            <a:r>
              <a:rPr lang="en" sz="1700">
                <a:solidFill>
                  <a:schemeClr val="dk1"/>
                </a:solidFill>
              </a:rPr>
              <a:t>include:</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Evenly distributes the effect of feature outliers across all dimensions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Enhance interdependence among key bits to obscure their relationships</a:t>
            </a:r>
            <a:endParaRPr sz="1700">
              <a:solidFill>
                <a:schemeClr val="dk1"/>
              </a:solidFill>
            </a:endParaRPr>
          </a:p>
          <a:p>
            <a:pPr indent="-336550" lvl="1" marL="914400" rtl="0" algn="l">
              <a:lnSpc>
                <a:spcPct val="150000"/>
              </a:lnSpc>
              <a:spcBef>
                <a:spcPts val="0"/>
              </a:spcBef>
              <a:spcAft>
                <a:spcPts val="0"/>
              </a:spcAft>
              <a:buClr>
                <a:schemeClr val="dk1"/>
              </a:buClr>
              <a:buSzPts val="1700"/>
              <a:buChar char="○"/>
            </a:pPr>
            <a:r>
              <a:rPr lang="en" sz="1700">
                <a:solidFill>
                  <a:schemeClr val="dk1"/>
                </a:solidFill>
              </a:rPr>
              <a:t>Discretize feature values to resist gradient-based attacks</a:t>
            </a:r>
            <a:endParaRPr sz="1700">
              <a:solidFill>
                <a:schemeClr val="dk1"/>
              </a:solidFill>
            </a:endParaRPr>
          </a:p>
        </p:txBody>
      </p:sp>
      <p:pic>
        <p:nvPicPr>
          <p:cNvPr id="178" name="Google Shape;178;p35"/>
          <p:cNvPicPr preferRelativeResize="0"/>
          <p:nvPr/>
        </p:nvPicPr>
        <p:blipFill>
          <a:blip r:embed="rId3">
            <a:alphaModFix/>
          </a:blip>
          <a:stretch>
            <a:fillRect/>
          </a:stretch>
        </p:blipFill>
        <p:spPr>
          <a:xfrm>
            <a:off x="2850387" y="908175"/>
            <a:ext cx="3443225" cy="302025"/>
          </a:xfrm>
          <a:prstGeom prst="rect">
            <a:avLst/>
          </a:prstGeom>
          <a:noFill/>
          <a:ln>
            <a:noFill/>
          </a:ln>
        </p:spPr>
      </p:pic>
      <p:pic>
        <p:nvPicPr>
          <p:cNvPr id="179" name="Google Shape;179;p35"/>
          <p:cNvPicPr preferRelativeResize="0"/>
          <p:nvPr/>
        </p:nvPicPr>
        <p:blipFill>
          <a:blip r:embed="rId4">
            <a:alphaModFix/>
          </a:blip>
          <a:stretch>
            <a:fillRect/>
          </a:stretch>
        </p:blipFill>
        <p:spPr>
          <a:xfrm>
            <a:off x="2329525" y="1267925"/>
            <a:ext cx="1157125" cy="521625"/>
          </a:xfrm>
          <a:prstGeom prst="rect">
            <a:avLst/>
          </a:prstGeom>
          <a:noFill/>
          <a:ln>
            <a:noFill/>
          </a:ln>
        </p:spPr>
      </p:pic>
      <p:pic>
        <p:nvPicPr>
          <p:cNvPr id="180" name="Google Shape;180;p35"/>
          <p:cNvPicPr preferRelativeResize="0"/>
          <p:nvPr/>
        </p:nvPicPr>
        <p:blipFill>
          <a:blip r:embed="rId5">
            <a:alphaModFix/>
          </a:blip>
          <a:stretch>
            <a:fillRect/>
          </a:stretch>
        </p:blipFill>
        <p:spPr>
          <a:xfrm>
            <a:off x="2743250" y="2368652"/>
            <a:ext cx="1157172" cy="521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